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84" r:id="rId1"/>
  </p:sldMasterIdLst>
  <p:notesMasterIdLst>
    <p:notesMasterId r:id="rId17"/>
  </p:notesMasterIdLst>
  <p:sldIdLst>
    <p:sldId id="256" r:id="rId2"/>
    <p:sldId id="492" r:id="rId3"/>
    <p:sldId id="498" r:id="rId4"/>
    <p:sldId id="499" r:id="rId5"/>
    <p:sldId id="501" r:id="rId6"/>
    <p:sldId id="505" r:id="rId7"/>
    <p:sldId id="511" r:id="rId8"/>
    <p:sldId id="504" r:id="rId9"/>
    <p:sldId id="502" r:id="rId10"/>
    <p:sldId id="506" r:id="rId11"/>
    <p:sldId id="507" r:id="rId12"/>
    <p:sldId id="508" r:id="rId13"/>
    <p:sldId id="509" r:id="rId14"/>
    <p:sldId id="510" r:id="rId15"/>
    <p:sldId id="259" r:id="rId16"/>
  </p:sldIdLst>
  <p:sldSz cx="9144000" cy="6858000" type="screen4x3"/>
  <p:notesSz cx="6784975" cy="9906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ambria Math" panose="02040503050406030204" pitchFamily="18" charset="0"/>
      <p:regular r:id="rId24"/>
    </p:embeddedFont>
    <p:embeddedFont>
      <p:font typeface="Fira Sans" panose="020B0503050000020004" pitchFamily="34" charset="0"/>
      <p:regular r:id="rId25"/>
      <p:bold r:id="rId26"/>
      <p:italic r:id="rId27"/>
      <p:boldItalic r:id="rId28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uła Teresa" initials="MT" lastIdx="1" clrIdx="0">
    <p:extLst>
      <p:ext uri="{19B8F6BF-5375-455C-9EA6-DF929625EA0E}">
        <p15:presenceInfo xmlns:p15="http://schemas.microsoft.com/office/powerpoint/2012/main" userId="S-1-5-21-3419930908-1354286565-637230989-5226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CB53"/>
    <a:srgbClr val="2E75B6"/>
    <a:srgbClr val="001D77"/>
    <a:srgbClr val="0080C7"/>
    <a:srgbClr val="A4C8EB"/>
    <a:srgbClr val="69BE28"/>
    <a:srgbClr val="C3E5A9"/>
    <a:srgbClr val="E1F2D4"/>
    <a:srgbClr val="334A92"/>
    <a:srgbClr val="CCD2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Styl jasny 1 — Ak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649" autoAdjust="0"/>
    <p:restoredTop sz="94660"/>
  </p:normalViewPr>
  <p:slideViewPr>
    <p:cSldViewPr snapToGrid="0">
      <p:cViewPr varScale="1">
        <p:scale>
          <a:sx n="83" d="100"/>
          <a:sy n="83" d="100"/>
        </p:scale>
        <p:origin x="165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B2F4B2-C06E-4181-80DD-A5275B757400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pl-PL"/>
        </a:p>
      </dgm:t>
    </dgm:pt>
    <dgm:pt modelId="{F0CBE473-967D-4017-A355-AB4B83F7F824}">
      <dgm:prSet phldrT="[Tekst]" custT="1"/>
      <dgm:spPr/>
      <dgm:t>
        <a:bodyPr/>
        <a:lstStyle/>
        <a:p>
          <a:r>
            <a:rPr lang="pl-PL" sz="2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Matching  of </a:t>
          </a:r>
          <a:r>
            <a:rPr lang="pl-PL" sz="20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accommodation</a:t>
          </a:r>
          <a:r>
            <a:rPr lang="pl-PL" sz="2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pl-PL" sz="20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establishments</a:t>
          </a:r>
          <a:endParaRPr lang="pl-PL" sz="2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DEE2F46-03D7-4D86-9CD5-99599B966259}" type="parTrans" cxnId="{CA1FC58B-2A47-4993-98BD-DE4C752D49C2}">
      <dgm:prSet/>
      <dgm:spPr/>
      <dgm:t>
        <a:bodyPr/>
        <a:lstStyle/>
        <a:p>
          <a:endParaRPr lang="pl-PL"/>
        </a:p>
      </dgm:t>
    </dgm:pt>
    <dgm:pt modelId="{C7D8AACD-2205-4097-894F-A91AF4576FBA}" type="sibTrans" cxnId="{CA1FC58B-2A47-4993-98BD-DE4C752D49C2}">
      <dgm:prSet/>
      <dgm:spPr/>
      <dgm:t>
        <a:bodyPr/>
        <a:lstStyle/>
        <a:p>
          <a:endParaRPr lang="pl-PL"/>
        </a:p>
      </dgm:t>
    </dgm:pt>
    <dgm:pt modelId="{CC09A332-5490-41A2-8424-8D79995BAC4D}">
      <dgm:prSet phldrT="[Tekst]" custT="1"/>
      <dgm:spPr/>
      <dgm:t>
        <a:bodyPr/>
        <a:lstStyle/>
        <a:p>
          <a:r>
            <a:rPr lang="pl-PL" sz="2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Matching </a:t>
          </a:r>
          <a:r>
            <a:rPr lang="en-GB" sz="2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GB" sz="2000" b="1" kern="1200" dirty="0"/>
            <a:t>data by longitude and latitude</a:t>
          </a:r>
          <a:endParaRPr lang="pl-PL" sz="2000" b="1" kern="1200" dirty="0"/>
        </a:p>
      </dgm:t>
    </dgm:pt>
    <dgm:pt modelId="{25BE3DFA-970C-4A53-8F64-B44FAA6532FC}" type="parTrans" cxnId="{03840C4F-8E9B-44BB-A939-797BECEE6F47}">
      <dgm:prSet/>
      <dgm:spPr/>
      <dgm:t>
        <a:bodyPr/>
        <a:lstStyle/>
        <a:p>
          <a:endParaRPr lang="pl-PL"/>
        </a:p>
      </dgm:t>
    </dgm:pt>
    <dgm:pt modelId="{149B60FA-7747-414E-BCFE-B56791041565}" type="sibTrans" cxnId="{03840C4F-8E9B-44BB-A939-797BECEE6F47}">
      <dgm:prSet/>
      <dgm:spPr/>
      <dgm:t>
        <a:bodyPr/>
        <a:lstStyle/>
        <a:p>
          <a:endParaRPr lang="pl-PL"/>
        </a:p>
      </dgm:t>
    </dgm:pt>
    <dgm:pt modelId="{FB55C15C-B72C-4D0B-8EFC-4212D10E6C48}">
      <dgm:prSet phldrT="[Tekst]" custT="1"/>
      <dgm:spPr/>
      <dgm:t>
        <a:bodyPr/>
        <a:lstStyle/>
        <a:p>
          <a:r>
            <a:rPr lang="pl-PL" sz="20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Results</a:t>
          </a:r>
          <a:endParaRPr lang="pl-PL" sz="2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C648641F-B98A-4C4E-9E6E-3436BF209F1A}" type="parTrans" cxnId="{DFF622B3-5EA9-420E-AC31-9D778EB670F9}">
      <dgm:prSet/>
      <dgm:spPr/>
      <dgm:t>
        <a:bodyPr/>
        <a:lstStyle/>
        <a:p>
          <a:endParaRPr lang="pl-PL"/>
        </a:p>
      </dgm:t>
    </dgm:pt>
    <dgm:pt modelId="{59F44836-DC2F-4192-942D-518B914BAB5D}" type="sibTrans" cxnId="{DFF622B3-5EA9-420E-AC31-9D778EB670F9}">
      <dgm:prSet/>
      <dgm:spPr/>
      <dgm:t>
        <a:bodyPr/>
        <a:lstStyle/>
        <a:p>
          <a:endParaRPr lang="pl-PL"/>
        </a:p>
      </dgm:t>
    </dgm:pt>
    <dgm:pt modelId="{4CAB823A-810A-45CA-BA94-428B946AD007}" type="pres">
      <dgm:prSet presAssocID="{46B2F4B2-C06E-4181-80DD-A5275B757400}" presName="Name0" presStyleCnt="0">
        <dgm:presLayoutVars>
          <dgm:chMax val="7"/>
          <dgm:chPref val="7"/>
          <dgm:dir/>
        </dgm:presLayoutVars>
      </dgm:prSet>
      <dgm:spPr/>
    </dgm:pt>
    <dgm:pt modelId="{82F5341C-D578-4685-A237-A596D99007A2}" type="pres">
      <dgm:prSet presAssocID="{46B2F4B2-C06E-4181-80DD-A5275B757400}" presName="Name1" presStyleCnt="0"/>
      <dgm:spPr/>
    </dgm:pt>
    <dgm:pt modelId="{4FAF0805-29B5-4EE5-BCD6-D807642A3008}" type="pres">
      <dgm:prSet presAssocID="{46B2F4B2-C06E-4181-80DD-A5275B757400}" presName="cycle" presStyleCnt="0"/>
      <dgm:spPr/>
    </dgm:pt>
    <dgm:pt modelId="{CB521FF9-25C4-4C41-AF92-40F6FCF29830}" type="pres">
      <dgm:prSet presAssocID="{46B2F4B2-C06E-4181-80DD-A5275B757400}" presName="srcNode" presStyleLbl="node1" presStyleIdx="0" presStyleCnt="3"/>
      <dgm:spPr/>
    </dgm:pt>
    <dgm:pt modelId="{C39D0F6F-0ADD-423F-AD43-6D9034E94602}" type="pres">
      <dgm:prSet presAssocID="{46B2F4B2-C06E-4181-80DD-A5275B757400}" presName="conn" presStyleLbl="parChTrans1D2" presStyleIdx="0" presStyleCnt="1"/>
      <dgm:spPr/>
    </dgm:pt>
    <dgm:pt modelId="{8C5496B8-1541-472B-A703-1FB6C3C3BA4E}" type="pres">
      <dgm:prSet presAssocID="{46B2F4B2-C06E-4181-80DD-A5275B757400}" presName="extraNode" presStyleLbl="node1" presStyleIdx="0" presStyleCnt="3"/>
      <dgm:spPr/>
    </dgm:pt>
    <dgm:pt modelId="{C72868C8-4CAD-4B3F-8278-44EB80FBDB65}" type="pres">
      <dgm:prSet presAssocID="{46B2F4B2-C06E-4181-80DD-A5275B757400}" presName="dstNode" presStyleLbl="node1" presStyleIdx="0" presStyleCnt="3"/>
      <dgm:spPr/>
    </dgm:pt>
    <dgm:pt modelId="{88ABB3FA-B44F-4ACF-9AEC-7CA2AEF40628}" type="pres">
      <dgm:prSet presAssocID="{F0CBE473-967D-4017-A355-AB4B83F7F824}" presName="text_1" presStyleLbl="node1" presStyleIdx="0" presStyleCnt="3">
        <dgm:presLayoutVars>
          <dgm:bulletEnabled val="1"/>
        </dgm:presLayoutVars>
      </dgm:prSet>
      <dgm:spPr/>
    </dgm:pt>
    <dgm:pt modelId="{FE7621AB-F901-45E4-954E-ADABB4A5649B}" type="pres">
      <dgm:prSet presAssocID="{F0CBE473-967D-4017-A355-AB4B83F7F824}" presName="accent_1" presStyleCnt="0"/>
      <dgm:spPr/>
    </dgm:pt>
    <dgm:pt modelId="{C86878E8-392A-4F67-9812-DA1FEADFA07D}" type="pres">
      <dgm:prSet presAssocID="{F0CBE473-967D-4017-A355-AB4B83F7F824}" presName="accentRepeatNode" presStyleLbl="solidFgAcc1" presStyleIdx="0" presStyleCnt="3"/>
      <dgm:spPr/>
    </dgm:pt>
    <dgm:pt modelId="{96252F4E-3436-4E56-A63A-C09DC703F654}" type="pres">
      <dgm:prSet presAssocID="{CC09A332-5490-41A2-8424-8D79995BAC4D}" presName="text_2" presStyleLbl="node1" presStyleIdx="1" presStyleCnt="3">
        <dgm:presLayoutVars>
          <dgm:bulletEnabled val="1"/>
        </dgm:presLayoutVars>
      </dgm:prSet>
      <dgm:spPr/>
    </dgm:pt>
    <dgm:pt modelId="{B0C5C80B-A4AB-47D7-8AD8-FC5B8E578438}" type="pres">
      <dgm:prSet presAssocID="{CC09A332-5490-41A2-8424-8D79995BAC4D}" presName="accent_2" presStyleCnt="0"/>
      <dgm:spPr/>
    </dgm:pt>
    <dgm:pt modelId="{71D7022F-0139-467A-8FD7-E47FB26B38AB}" type="pres">
      <dgm:prSet presAssocID="{CC09A332-5490-41A2-8424-8D79995BAC4D}" presName="accentRepeatNode" presStyleLbl="solidFgAcc1" presStyleIdx="1" presStyleCnt="3"/>
      <dgm:spPr/>
    </dgm:pt>
    <dgm:pt modelId="{CC8E8C16-9114-4354-9740-EFCF559D996A}" type="pres">
      <dgm:prSet presAssocID="{FB55C15C-B72C-4D0B-8EFC-4212D10E6C48}" presName="text_3" presStyleLbl="node1" presStyleIdx="2" presStyleCnt="3" custLinFactNeighborX="17187" custLinFactNeighborY="-1032">
        <dgm:presLayoutVars>
          <dgm:bulletEnabled val="1"/>
        </dgm:presLayoutVars>
      </dgm:prSet>
      <dgm:spPr/>
    </dgm:pt>
    <dgm:pt modelId="{FB82E488-9FEA-42CD-A9BC-CB9D9B25A508}" type="pres">
      <dgm:prSet presAssocID="{FB55C15C-B72C-4D0B-8EFC-4212D10E6C48}" presName="accent_3" presStyleCnt="0"/>
      <dgm:spPr/>
    </dgm:pt>
    <dgm:pt modelId="{03D98DF8-6F83-4FF1-A17B-7B0DF7BACC1E}" type="pres">
      <dgm:prSet presAssocID="{FB55C15C-B72C-4D0B-8EFC-4212D10E6C48}" presName="accentRepeatNode" presStyleLbl="solidFgAcc1" presStyleIdx="2" presStyleCnt="3"/>
      <dgm:spPr/>
    </dgm:pt>
  </dgm:ptLst>
  <dgm:cxnLst>
    <dgm:cxn modelId="{33CC2700-1A08-48FA-8CF5-826EDCEF8292}" type="presOf" srcId="{F0CBE473-967D-4017-A355-AB4B83F7F824}" destId="{88ABB3FA-B44F-4ACF-9AEC-7CA2AEF40628}" srcOrd="0" destOrd="0" presId="urn:microsoft.com/office/officeart/2008/layout/VerticalCurvedList"/>
    <dgm:cxn modelId="{DC622944-A1ED-4491-9B20-3771E68BA289}" type="presOf" srcId="{46B2F4B2-C06E-4181-80DD-A5275B757400}" destId="{4CAB823A-810A-45CA-BA94-428B946AD007}" srcOrd="0" destOrd="0" presId="urn:microsoft.com/office/officeart/2008/layout/VerticalCurvedList"/>
    <dgm:cxn modelId="{03840C4F-8E9B-44BB-A939-797BECEE6F47}" srcId="{46B2F4B2-C06E-4181-80DD-A5275B757400}" destId="{CC09A332-5490-41A2-8424-8D79995BAC4D}" srcOrd="1" destOrd="0" parTransId="{25BE3DFA-970C-4A53-8F64-B44FAA6532FC}" sibTransId="{149B60FA-7747-414E-BCFE-B56791041565}"/>
    <dgm:cxn modelId="{35A1E57D-62A7-46C8-A332-C1D4DC0153F4}" type="presOf" srcId="{C7D8AACD-2205-4097-894F-A91AF4576FBA}" destId="{C39D0F6F-0ADD-423F-AD43-6D9034E94602}" srcOrd="0" destOrd="0" presId="urn:microsoft.com/office/officeart/2008/layout/VerticalCurvedList"/>
    <dgm:cxn modelId="{CA1FC58B-2A47-4993-98BD-DE4C752D49C2}" srcId="{46B2F4B2-C06E-4181-80DD-A5275B757400}" destId="{F0CBE473-967D-4017-A355-AB4B83F7F824}" srcOrd="0" destOrd="0" parTransId="{7DEE2F46-03D7-4D86-9CD5-99599B966259}" sibTransId="{C7D8AACD-2205-4097-894F-A91AF4576FBA}"/>
    <dgm:cxn modelId="{DFF622B3-5EA9-420E-AC31-9D778EB670F9}" srcId="{46B2F4B2-C06E-4181-80DD-A5275B757400}" destId="{FB55C15C-B72C-4D0B-8EFC-4212D10E6C48}" srcOrd="2" destOrd="0" parTransId="{C648641F-B98A-4C4E-9E6E-3436BF209F1A}" sibTransId="{59F44836-DC2F-4192-942D-518B914BAB5D}"/>
    <dgm:cxn modelId="{705002C8-F56C-458C-8808-3576618EB3C8}" type="presOf" srcId="{FB55C15C-B72C-4D0B-8EFC-4212D10E6C48}" destId="{CC8E8C16-9114-4354-9740-EFCF559D996A}" srcOrd="0" destOrd="0" presId="urn:microsoft.com/office/officeart/2008/layout/VerticalCurvedList"/>
    <dgm:cxn modelId="{185997CA-D88A-4DE9-A47D-D01E22BAB71C}" type="presOf" srcId="{CC09A332-5490-41A2-8424-8D79995BAC4D}" destId="{96252F4E-3436-4E56-A63A-C09DC703F654}" srcOrd="0" destOrd="0" presId="urn:microsoft.com/office/officeart/2008/layout/VerticalCurvedList"/>
    <dgm:cxn modelId="{49ED890C-C5B4-450A-921B-D6F5CEDDCCEA}" type="presParOf" srcId="{4CAB823A-810A-45CA-BA94-428B946AD007}" destId="{82F5341C-D578-4685-A237-A596D99007A2}" srcOrd="0" destOrd="0" presId="urn:microsoft.com/office/officeart/2008/layout/VerticalCurvedList"/>
    <dgm:cxn modelId="{770B563B-7D1C-4498-8B5A-CB8E39C1213E}" type="presParOf" srcId="{82F5341C-D578-4685-A237-A596D99007A2}" destId="{4FAF0805-29B5-4EE5-BCD6-D807642A3008}" srcOrd="0" destOrd="0" presId="urn:microsoft.com/office/officeart/2008/layout/VerticalCurvedList"/>
    <dgm:cxn modelId="{C1B50224-7EB9-4A86-84AF-1A6580631EF1}" type="presParOf" srcId="{4FAF0805-29B5-4EE5-BCD6-D807642A3008}" destId="{CB521FF9-25C4-4C41-AF92-40F6FCF29830}" srcOrd="0" destOrd="0" presId="urn:microsoft.com/office/officeart/2008/layout/VerticalCurvedList"/>
    <dgm:cxn modelId="{CD19FEAA-8D31-4D1D-B9FE-D12F60867B66}" type="presParOf" srcId="{4FAF0805-29B5-4EE5-BCD6-D807642A3008}" destId="{C39D0F6F-0ADD-423F-AD43-6D9034E94602}" srcOrd="1" destOrd="0" presId="urn:microsoft.com/office/officeart/2008/layout/VerticalCurvedList"/>
    <dgm:cxn modelId="{7E516E8E-5551-4D2F-866F-092742E21849}" type="presParOf" srcId="{4FAF0805-29B5-4EE5-BCD6-D807642A3008}" destId="{8C5496B8-1541-472B-A703-1FB6C3C3BA4E}" srcOrd="2" destOrd="0" presId="urn:microsoft.com/office/officeart/2008/layout/VerticalCurvedList"/>
    <dgm:cxn modelId="{C61F481B-644A-423C-A944-5F2BBD647098}" type="presParOf" srcId="{4FAF0805-29B5-4EE5-BCD6-D807642A3008}" destId="{C72868C8-4CAD-4B3F-8278-44EB80FBDB65}" srcOrd="3" destOrd="0" presId="urn:microsoft.com/office/officeart/2008/layout/VerticalCurvedList"/>
    <dgm:cxn modelId="{3FCCCE00-70AA-469F-A1AE-50F467F36C85}" type="presParOf" srcId="{82F5341C-D578-4685-A237-A596D99007A2}" destId="{88ABB3FA-B44F-4ACF-9AEC-7CA2AEF40628}" srcOrd="1" destOrd="0" presId="urn:microsoft.com/office/officeart/2008/layout/VerticalCurvedList"/>
    <dgm:cxn modelId="{D30136BE-20CA-4A1B-909C-1528A5EBF58A}" type="presParOf" srcId="{82F5341C-D578-4685-A237-A596D99007A2}" destId="{FE7621AB-F901-45E4-954E-ADABB4A5649B}" srcOrd="2" destOrd="0" presId="urn:microsoft.com/office/officeart/2008/layout/VerticalCurvedList"/>
    <dgm:cxn modelId="{A0BE92B2-45C2-4A22-A3A4-E81AA4AE4462}" type="presParOf" srcId="{FE7621AB-F901-45E4-954E-ADABB4A5649B}" destId="{C86878E8-392A-4F67-9812-DA1FEADFA07D}" srcOrd="0" destOrd="0" presId="urn:microsoft.com/office/officeart/2008/layout/VerticalCurvedList"/>
    <dgm:cxn modelId="{0FD3D09F-8228-48B2-982F-C7C784A55FB0}" type="presParOf" srcId="{82F5341C-D578-4685-A237-A596D99007A2}" destId="{96252F4E-3436-4E56-A63A-C09DC703F654}" srcOrd="3" destOrd="0" presId="urn:microsoft.com/office/officeart/2008/layout/VerticalCurvedList"/>
    <dgm:cxn modelId="{E095166D-E795-48B9-A752-A682D7808F47}" type="presParOf" srcId="{82F5341C-D578-4685-A237-A596D99007A2}" destId="{B0C5C80B-A4AB-47D7-8AD8-FC5B8E578438}" srcOrd="4" destOrd="0" presId="urn:microsoft.com/office/officeart/2008/layout/VerticalCurvedList"/>
    <dgm:cxn modelId="{939520BA-84B1-4747-A3CF-FA0F85ED9CD9}" type="presParOf" srcId="{B0C5C80B-A4AB-47D7-8AD8-FC5B8E578438}" destId="{71D7022F-0139-467A-8FD7-E47FB26B38AB}" srcOrd="0" destOrd="0" presId="urn:microsoft.com/office/officeart/2008/layout/VerticalCurvedList"/>
    <dgm:cxn modelId="{1F8E89AE-A770-4831-AECC-C114ED9696F6}" type="presParOf" srcId="{82F5341C-D578-4685-A237-A596D99007A2}" destId="{CC8E8C16-9114-4354-9740-EFCF559D996A}" srcOrd="5" destOrd="0" presId="urn:microsoft.com/office/officeart/2008/layout/VerticalCurvedList"/>
    <dgm:cxn modelId="{D5C79B8F-D738-4E0B-9A73-E163123BA521}" type="presParOf" srcId="{82F5341C-D578-4685-A237-A596D99007A2}" destId="{FB82E488-9FEA-42CD-A9BC-CB9D9B25A508}" srcOrd="6" destOrd="0" presId="urn:microsoft.com/office/officeart/2008/layout/VerticalCurvedList"/>
    <dgm:cxn modelId="{46EB8324-0962-40D6-B0FB-95406B588C4A}" type="presParOf" srcId="{FB82E488-9FEA-42CD-A9BC-CB9D9B25A508}" destId="{03D98DF8-6F83-4FF1-A17B-7B0DF7BACC1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9D0F6F-0ADD-423F-AD43-6D9034E94602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ABB3FA-B44F-4ACF-9AEC-7CA2AEF40628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Matching  of </a:t>
          </a:r>
          <a:r>
            <a:rPr lang="pl-PL" sz="20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accommodation</a:t>
          </a:r>
          <a:r>
            <a:rPr lang="pl-PL" sz="2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pl-PL" sz="20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establishments</a:t>
          </a:r>
          <a:endParaRPr lang="pl-PL" sz="2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564979" y="406400"/>
        <a:ext cx="5475833" cy="812800"/>
      </dsp:txXfrm>
    </dsp:sp>
    <dsp:sp modelId="{C86878E8-392A-4F67-9812-DA1FEADFA07D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252F4E-3436-4E56-A63A-C09DC703F654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Matching </a:t>
          </a:r>
          <a:r>
            <a:rPr lang="en-GB" sz="2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GB" sz="2000" b="1" kern="1200" dirty="0"/>
            <a:t>data by longitude and latitude</a:t>
          </a:r>
          <a:endParaRPr lang="pl-PL" sz="2000" b="1" kern="1200" dirty="0"/>
        </a:p>
      </dsp:txBody>
      <dsp:txXfrm>
        <a:off x="860432" y="1625599"/>
        <a:ext cx="5180380" cy="812800"/>
      </dsp:txXfrm>
    </dsp:sp>
    <dsp:sp modelId="{71D7022F-0139-467A-8FD7-E47FB26B38AB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8E8C16-9114-4354-9740-EFCF559D996A}">
      <dsp:nvSpPr>
        <dsp:cNvPr id="0" name=""/>
        <dsp:cNvSpPr/>
      </dsp:nvSpPr>
      <dsp:spPr>
        <a:xfrm>
          <a:off x="620166" y="2836411"/>
          <a:ext cx="5475833" cy="8128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0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Results</a:t>
          </a:r>
          <a:endParaRPr lang="pl-PL" sz="2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620166" y="2836411"/>
        <a:ext cx="5475833" cy="812800"/>
      </dsp:txXfrm>
    </dsp:sp>
    <dsp:sp modelId="{03D98DF8-6F83-4FF1-A17B-7B0DF7BACC1E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0156" cy="497021"/>
          </a:xfrm>
          <a:prstGeom prst="rect">
            <a:avLst/>
          </a:prstGeom>
        </p:spPr>
        <p:txBody>
          <a:bodyPr vert="horz" lIns="91248" tIns="45624" rIns="91248" bIns="45624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43250" y="0"/>
            <a:ext cx="2940156" cy="497021"/>
          </a:xfrm>
          <a:prstGeom prst="rect">
            <a:avLst/>
          </a:prstGeom>
        </p:spPr>
        <p:txBody>
          <a:bodyPr vert="horz" lIns="91248" tIns="45624" rIns="91248" bIns="45624" rtlCol="0"/>
          <a:lstStyle>
            <a:lvl1pPr algn="r">
              <a:defRPr sz="1200"/>
            </a:lvl1pPr>
          </a:lstStyle>
          <a:p>
            <a:fld id="{FBAEE287-BF3B-469C-8EA2-ED31CA828C5D}" type="datetimeFigureOut">
              <a:rPr lang="pl-PL" smtClean="0"/>
              <a:t>31.05.2023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163638" y="1238250"/>
            <a:ext cx="4457700" cy="3343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248" tIns="45624" rIns="91248" bIns="45624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78498" y="4767263"/>
            <a:ext cx="5427980" cy="3900488"/>
          </a:xfrm>
          <a:prstGeom prst="rect">
            <a:avLst/>
          </a:prstGeom>
        </p:spPr>
        <p:txBody>
          <a:bodyPr vert="horz" lIns="91248" tIns="45624" rIns="91248" bIns="45624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9408982"/>
            <a:ext cx="2940156" cy="497020"/>
          </a:xfrm>
          <a:prstGeom prst="rect">
            <a:avLst/>
          </a:prstGeom>
        </p:spPr>
        <p:txBody>
          <a:bodyPr vert="horz" lIns="91248" tIns="45624" rIns="91248" bIns="45624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43250" y="9408982"/>
            <a:ext cx="2940156" cy="497020"/>
          </a:xfrm>
          <a:prstGeom prst="rect">
            <a:avLst/>
          </a:prstGeom>
        </p:spPr>
        <p:txBody>
          <a:bodyPr vert="horz" lIns="91248" tIns="45624" rIns="91248" bIns="45624" rtlCol="0" anchor="b"/>
          <a:lstStyle>
            <a:lvl1pPr algn="r">
              <a:defRPr sz="1200"/>
            </a:lvl1pPr>
          </a:lstStyle>
          <a:p>
            <a:fld id="{1D09DB04-EA63-41B7-8C4F-A1B5A8053A3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48189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09DB04-EA63-41B7-8C4F-A1B5A8053A37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23584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09DB04-EA63-41B7-8C4F-A1B5A8053A37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68479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55525-5C82-4A66-A24C-F52369228508}" type="datetime1">
              <a:rPr lang="pl-PL" smtClean="0"/>
              <a:t>31.05.2023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60828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368C-DC02-474B-94EB-B91A3DF53089}" type="datetime1">
              <a:rPr lang="pl-PL" smtClean="0"/>
              <a:t>31.05.2023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273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0577A-5D98-4FBC-91ED-0F12515CBA84}" type="datetime1">
              <a:rPr lang="pl-PL" smtClean="0"/>
              <a:t>31.05.2023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5208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51494-ADCE-478B-989F-6E1E61D487E5}" type="datetime1">
              <a:rPr lang="pl-PL" smtClean="0"/>
              <a:t>31.05.2023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07673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4DF57-8487-4474-A5B1-E48D7D922782}" type="datetime1">
              <a:rPr lang="pl-PL" smtClean="0"/>
              <a:t>31.05.2023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086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85454-ADAD-434B-BF8B-F2C66096D72D}" type="datetime1">
              <a:rPr lang="pl-PL" smtClean="0"/>
              <a:t>31.05.2023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05060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22FD4-A226-4262-9597-27C74EEAC0A3}" type="datetime1">
              <a:rPr lang="pl-PL" smtClean="0"/>
              <a:t>31.05.2023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83906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7B53D-4AED-4941-905B-5AA953AC1279}" type="datetime1">
              <a:rPr lang="pl-PL" smtClean="0"/>
              <a:t>31.05.2023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73520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7FF4D-92E5-4CDC-AB91-2CA0C6068F86}" type="datetime1">
              <a:rPr lang="pl-PL" smtClean="0"/>
              <a:t>31.05.2023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193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5009A-35F5-433D-9391-75683781979A}" type="datetime1">
              <a:rPr lang="pl-PL" smtClean="0"/>
              <a:t>31.05.2023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72049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39D-DAC5-4FA7-8FFE-76ECC710F4E6}" type="datetime1">
              <a:rPr lang="pl-PL" smtClean="0"/>
              <a:t>31.05.2023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06305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D822D-FC63-4DFD-995D-19E4ED4E11B2}" type="datetime1">
              <a:rPr lang="pl-PL" smtClean="0"/>
              <a:t>31.05.2023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92EC7-4B9D-428C-9087-B61AD018EF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79523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p.szlachta@stat.gov.pl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39" y="154653"/>
            <a:ext cx="1547861" cy="480107"/>
          </a:xfrm>
          <a:prstGeom prst="rect">
            <a:avLst/>
          </a:prstGeom>
        </p:spPr>
      </p:pic>
      <p:sp>
        <p:nvSpPr>
          <p:cNvPr id="8" name="pole tekstowe 7"/>
          <p:cNvSpPr txBox="1"/>
          <p:nvPr/>
        </p:nvSpPr>
        <p:spPr>
          <a:xfrm>
            <a:off x="86937" y="3003328"/>
            <a:ext cx="788325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GB" sz="2400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itchFamily="34" charset="0"/>
              </a:rPr>
              <a:t>Working with geographical coordinates in R</a:t>
            </a:r>
            <a:endParaRPr lang="pl-PL" sz="2400" b="1" dirty="0">
              <a:solidFill>
                <a:prstClr val="white"/>
              </a:solidFill>
              <a:latin typeface="Fira Sans" panose="020B0503050000020004" pitchFamily="34" charset="0"/>
              <a:ea typeface="Fira Sans" panose="020B0503050000020004" pitchFamily="34" charset="0"/>
              <a:cs typeface="Arial" pitchFamily="34" charset="0"/>
            </a:endParaRPr>
          </a:p>
          <a:p>
            <a:r>
              <a:rPr lang="en-GB" sz="2400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itchFamily="34" charset="0"/>
              </a:rPr>
              <a:t>Merging data by longitude and latitude</a:t>
            </a:r>
          </a:p>
        </p:txBody>
      </p:sp>
      <p:sp>
        <p:nvSpPr>
          <p:cNvPr id="11" name="pole tekstowe 10"/>
          <p:cNvSpPr txBox="1"/>
          <p:nvPr/>
        </p:nvSpPr>
        <p:spPr>
          <a:xfrm>
            <a:off x="86937" y="4506303"/>
            <a:ext cx="299348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500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Sebastian Wójcik, </a:t>
            </a:r>
            <a:r>
              <a:rPr lang="pl-PL" sz="1500" dirty="0" err="1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PhD</a:t>
            </a:r>
            <a:endParaRPr lang="pl-PL" sz="1500" dirty="0">
              <a:solidFill>
                <a:prstClr val="white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r>
              <a:rPr lang="pl-PL" sz="1500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Statistical Office in Rzeszów</a:t>
            </a:r>
          </a:p>
          <a:p>
            <a:r>
              <a:rPr lang="pl-PL" sz="1500" dirty="0" err="1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Statistics</a:t>
            </a:r>
            <a:r>
              <a:rPr lang="pl-PL" sz="1500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Poland</a:t>
            </a:r>
          </a:p>
        </p:txBody>
      </p:sp>
      <p:sp>
        <p:nvSpPr>
          <p:cNvPr id="12" name="pole tekstowe 11"/>
          <p:cNvSpPr txBox="1"/>
          <p:nvPr/>
        </p:nvSpPr>
        <p:spPr>
          <a:xfrm>
            <a:off x="258252" y="6404256"/>
            <a:ext cx="226066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 sz="1200" dirty="0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Madrid</a:t>
            </a:r>
            <a:r>
              <a:rPr lang="pl-PL" sz="1200" dirty="0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, 7 th </a:t>
            </a:r>
            <a:r>
              <a:rPr lang="en-GB" sz="1200" dirty="0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July</a:t>
            </a:r>
            <a:r>
              <a:rPr lang="pl-PL" sz="1200" dirty="0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1444556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p:sp>
        <p:nvSpPr>
          <p:cNvPr id="11" name="Prostokąt 10"/>
          <p:cNvSpPr/>
          <p:nvPr/>
        </p:nvSpPr>
        <p:spPr>
          <a:xfrm>
            <a:off x="276045" y="222306"/>
            <a:ext cx="859191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Matching by </a:t>
            </a:r>
            <a:r>
              <a:rPr lang="en-GB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geographical</a:t>
            </a:r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coordinates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40C27546-CF8D-4B9D-96EF-857744BDF0D9}"/>
              </a:ext>
            </a:extLst>
          </p:cNvPr>
          <p:cNvSpPr>
            <a:spLocks/>
          </p:cNvSpPr>
          <p:nvPr/>
        </p:nvSpPr>
        <p:spPr bwMode="auto">
          <a:xfrm>
            <a:off x="8631771" y="6423039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14" name="Symbol zastępczy numeru slajdu 12">
            <a:extLst>
              <a:ext uri="{FF2B5EF4-FFF2-40B4-BE49-F238E27FC236}">
                <a16:creationId xmlns:a16="http://schemas.microsoft.com/office/drawing/2014/main" id="{A8482072-3FE8-457E-AFC0-60E75DFDE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1771" y="6358745"/>
            <a:ext cx="418308" cy="365125"/>
          </a:xfrm>
        </p:spPr>
        <p:txBody>
          <a:bodyPr/>
          <a:lstStyle/>
          <a:p>
            <a:fld id="{FD7DBE55-5EED-4947-8B76-3A1B75F909CA}" type="slidenum">
              <a:rPr lang="pl-PL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pl-PL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ED13017-B2BC-49D0-A308-1582F0CE8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948" y="1053302"/>
            <a:ext cx="7402541" cy="4804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b="1" dirty="0">
                <a:latin typeface="Fira Sans" panose="020B0503050000020004" pitchFamily="34" charset="0"/>
                <a:ea typeface="Fira Sans" panose="020B0503050000020004" pitchFamily="34" charset="0"/>
              </a:rPr>
              <a:t>Second </a:t>
            </a:r>
            <a:r>
              <a:rPr lang="pl-PL" sz="1800" b="1" dirty="0" err="1">
                <a:latin typeface="Fira Sans" panose="020B0503050000020004" pitchFamily="34" charset="0"/>
                <a:ea typeface="Fira Sans" panose="020B0503050000020004" pitchFamily="34" charset="0"/>
              </a:rPr>
              <a:t>approach</a:t>
            </a:r>
            <a:r>
              <a:rPr lang="pl-PL" sz="1800" b="1" dirty="0">
                <a:latin typeface="Fira Sans" panose="020B0503050000020004" pitchFamily="34" charset="0"/>
                <a:ea typeface="Fira Sans" panose="020B0503050000020004" pitchFamily="34" charset="0"/>
              </a:rPr>
              <a:t>:</a:t>
            </a:r>
          </a:p>
          <a:p>
            <a:r>
              <a:rPr lang="en-US" sz="180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For large objects, such a distance was often too small to connect. But increasing it resulted in increasingly frequent false connections for small objects</a:t>
            </a:r>
            <a:endParaRPr lang="pl-PL" sz="1800" dirty="0">
              <a:solidFill>
                <a:srgbClr val="FF0000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r>
              <a:rPr lang="en-US" sz="1800" dirty="0">
                <a:solidFill>
                  <a:srgbClr val="00B05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Let's set two critical values</a:t>
            </a:r>
            <a:r>
              <a:rPr lang="pl-PL" sz="1800" dirty="0">
                <a:solidFill>
                  <a:srgbClr val="00B05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. </a:t>
            </a:r>
          </a:p>
          <a:p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Depending on the choice of distance, both false 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</a:rPr>
              <a:t>matches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 and 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</a:rPr>
              <a:t>false</a:t>
            </a:r>
            <a: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mis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</a:rPr>
              <a:t>matches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 occur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</a:rPr>
              <a:t>ed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</a:rPr>
              <a:t>with 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</a:rPr>
              <a:t>different</a:t>
            </a:r>
            <a: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</a:rPr>
              <a:t>frequency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.</a:t>
            </a:r>
            <a:b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</a:rPr>
            </a:br>
            <a:endParaRPr lang="pl-PL" sz="1800" dirty="0"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How do you properly check the quality of 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</a:rPr>
              <a:t>matching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?</a:t>
            </a:r>
            <a:endParaRPr lang="pl-PL" sz="2400" dirty="0">
              <a:solidFill>
                <a:srgbClr val="00B050"/>
              </a:solidFill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46616B6-9886-430C-BACC-7FC9FC2AC3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045" y="63780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6392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/>
          <p:cNvSpPr>
            <a:spLocks noGrp="1"/>
          </p:cNvSpPr>
          <p:nvPr>
            <p:ph type="title"/>
          </p:nvPr>
        </p:nvSpPr>
        <p:spPr>
          <a:xfrm>
            <a:off x="214282" y="142852"/>
            <a:ext cx="8639175" cy="720000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br>
              <a:rPr lang="pl-PL" sz="2400" dirty="0">
                <a:latin typeface="Arial" pitchFamily="34" charset="0"/>
                <a:ea typeface="Fira Sans" panose="020B0503050000020004" pitchFamily="34" charset="0"/>
                <a:cs typeface="Arial" pitchFamily="34" charset="0"/>
              </a:rPr>
            </a:br>
            <a:endParaRPr lang="pl-PL" sz="24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A487FEA8-B60D-4389-ACE1-B5711A324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162907"/>
              </p:ext>
            </p:extLst>
          </p:nvPr>
        </p:nvGraphicFramePr>
        <p:xfrm>
          <a:off x="755576" y="1412776"/>
          <a:ext cx="7508530" cy="4228899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720205">
                  <a:extLst>
                    <a:ext uri="{9D8B030D-6E8A-4147-A177-3AD203B41FA5}">
                      <a16:colId xmlns:a16="http://schemas.microsoft.com/office/drawing/2014/main" val="3747556164"/>
                    </a:ext>
                  </a:extLst>
                </a:gridCol>
                <a:gridCol w="1397479">
                  <a:extLst>
                    <a:ext uri="{9D8B030D-6E8A-4147-A177-3AD203B41FA5}">
                      <a16:colId xmlns:a16="http://schemas.microsoft.com/office/drawing/2014/main" val="3494272285"/>
                    </a:ext>
                  </a:extLst>
                </a:gridCol>
                <a:gridCol w="2156604">
                  <a:extLst>
                    <a:ext uri="{9D8B030D-6E8A-4147-A177-3AD203B41FA5}">
                      <a16:colId xmlns:a16="http://schemas.microsoft.com/office/drawing/2014/main" val="1003280730"/>
                    </a:ext>
                  </a:extLst>
                </a:gridCol>
                <a:gridCol w="2234242">
                  <a:extLst>
                    <a:ext uri="{9D8B030D-6E8A-4147-A177-3AD203B41FA5}">
                      <a16:colId xmlns:a16="http://schemas.microsoft.com/office/drawing/2014/main" val="1940190294"/>
                    </a:ext>
                  </a:extLst>
                </a:gridCol>
              </a:tblGrid>
              <a:tr h="452619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pl-P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pl-P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2000" dirty="0">
                          <a:effectLst/>
                        </a:rPr>
                        <a:t>Real</a:t>
                      </a:r>
                      <a:endParaRPr lang="pl-P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182642"/>
                  </a:ext>
                </a:extLst>
              </a:tr>
              <a:tr h="1903674"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2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All</a:t>
                      </a:r>
                      <a:r>
                        <a:rPr lang="pl-PL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pl-PL" sz="2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pairs</a:t>
                      </a:r>
                      <a:endParaRPr lang="pl-P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dirty="0" err="1">
                          <a:effectLst/>
                        </a:rPr>
                        <a:t>Match</a:t>
                      </a:r>
                      <a:r>
                        <a:rPr lang="en-GB" sz="1800" dirty="0">
                          <a:effectLst/>
                        </a:rPr>
                        <a:t> </a:t>
                      </a:r>
                      <a:endParaRPr lang="pl-PL" sz="18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(</a:t>
                      </a:r>
                      <a:r>
                        <a:rPr lang="pl-PL" sz="1800" dirty="0" err="1">
                          <a:effectLst/>
                        </a:rPr>
                        <a:t>object</a:t>
                      </a:r>
                      <a:r>
                        <a:rPr lang="pl-PL" sz="1800" dirty="0">
                          <a:effectLst/>
                        </a:rPr>
                        <a:t> in </a:t>
                      </a:r>
                      <a:r>
                        <a:rPr lang="pl-PL" sz="1800" dirty="0" err="1">
                          <a:effectLst/>
                        </a:rPr>
                        <a:t>survey</a:t>
                      </a:r>
                      <a:r>
                        <a:rPr lang="pl-PL" sz="1800" dirty="0">
                          <a:effectLst/>
                        </a:rPr>
                        <a:t> </a:t>
                      </a:r>
                      <a:r>
                        <a:rPr lang="pl-PL" sz="1800" dirty="0" err="1">
                          <a:effectLst/>
                        </a:rPr>
                        <a:t>frame</a:t>
                      </a:r>
                      <a:r>
                        <a:rPr lang="pl-PL" sz="1800" b="1" dirty="0">
                          <a:effectLst/>
                        </a:rPr>
                        <a:t> and </a:t>
                      </a:r>
                      <a:r>
                        <a:rPr lang="pl-PL" sz="1800" dirty="0" err="1">
                          <a:effectLst/>
                        </a:rPr>
                        <a:t>webscraping</a:t>
                      </a:r>
                      <a:r>
                        <a:rPr lang="en-GB" sz="1800" dirty="0">
                          <a:effectLst/>
                        </a:rPr>
                        <a:t>)</a:t>
                      </a:r>
                      <a:endParaRPr lang="pl-PL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800" dirty="0" err="1">
                          <a:effectLst/>
                        </a:rPr>
                        <a:t>Unmatch</a:t>
                      </a:r>
                      <a:endParaRPr lang="pl-PL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 (</a:t>
                      </a:r>
                      <a:r>
                        <a:rPr lang="pl-PL" sz="1800" dirty="0" err="1">
                          <a:effectLst/>
                        </a:rPr>
                        <a:t>object</a:t>
                      </a:r>
                      <a:r>
                        <a:rPr lang="pl-PL" sz="1800" dirty="0">
                          <a:effectLst/>
                        </a:rPr>
                        <a:t> in </a:t>
                      </a:r>
                      <a:r>
                        <a:rPr lang="pl-PL" sz="1800" dirty="0" err="1">
                          <a:effectLst/>
                        </a:rPr>
                        <a:t>survey</a:t>
                      </a:r>
                      <a:r>
                        <a:rPr lang="pl-PL" sz="1800" dirty="0">
                          <a:effectLst/>
                        </a:rPr>
                        <a:t> </a:t>
                      </a:r>
                      <a:r>
                        <a:rPr lang="pl-PL" sz="1800" dirty="0" err="1">
                          <a:effectLst/>
                        </a:rPr>
                        <a:t>frame</a:t>
                      </a:r>
                      <a:r>
                        <a:rPr lang="pl-PL" sz="1800" b="1" dirty="0">
                          <a:effectLst/>
                        </a:rPr>
                        <a:t> </a:t>
                      </a:r>
                      <a:r>
                        <a:rPr lang="pl-PL" sz="1800" b="1" dirty="0" err="1">
                          <a:effectLst/>
                        </a:rPr>
                        <a:t>or</a:t>
                      </a:r>
                      <a:r>
                        <a:rPr lang="pl-PL" sz="1800" b="1" dirty="0">
                          <a:effectLst/>
                        </a:rPr>
                        <a:t> </a:t>
                      </a:r>
                      <a:r>
                        <a:rPr lang="pl-PL" sz="1800" dirty="0" err="1">
                          <a:effectLst/>
                        </a:rPr>
                        <a:t>webscraping</a:t>
                      </a:r>
                      <a:r>
                        <a:rPr lang="en-GB" sz="1800" dirty="0">
                          <a:effectLst/>
                        </a:rPr>
                        <a:t>)</a:t>
                      </a:r>
                      <a:endParaRPr lang="pl-PL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87448355"/>
                  </a:ext>
                </a:extLst>
              </a:tr>
              <a:tr h="936303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2000" dirty="0" err="1">
                          <a:effectLst/>
                        </a:rPr>
                        <a:t>Predicted</a:t>
                      </a:r>
                      <a:endParaRPr lang="pl-P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dirty="0" err="1">
                          <a:effectLst/>
                        </a:rPr>
                        <a:t>Match</a:t>
                      </a:r>
                      <a:endParaRPr lang="pl-PL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true positives (TP)</a:t>
                      </a:r>
                      <a:endParaRPr lang="pl-P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false positives (FP)</a:t>
                      </a:r>
                      <a:endParaRPr lang="pl-P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356185"/>
                  </a:ext>
                </a:extLst>
              </a:tr>
              <a:tr h="936303"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dirty="0" err="1">
                          <a:effectLst/>
                        </a:rPr>
                        <a:t>Unmatch</a:t>
                      </a:r>
                      <a:endParaRPr lang="pl-PL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false negatives (FN)</a:t>
                      </a:r>
                      <a:endParaRPr lang="pl-P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true negatives (TN)</a:t>
                      </a:r>
                      <a:endParaRPr lang="pl-P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5377912"/>
                  </a:ext>
                </a:extLst>
              </a:tr>
            </a:tbl>
          </a:graphicData>
        </a:graphic>
      </p:graphicFrame>
      <p:sp>
        <p:nvSpPr>
          <p:cNvPr id="5" name="pole tekstowe 4">
            <a:extLst>
              <a:ext uri="{FF2B5EF4-FFF2-40B4-BE49-F238E27FC236}">
                <a16:creationId xmlns:a16="http://schemas.microsoft.com/office/drawing/2014/main" id="{0318177E-9B54-45F3-9B2F-71D6B285CBA8}"/>
              </a:ext>
            </a:extLst>
          </p:cNvPr>
          <p:cNvSpPr txBox="1"/>
          <p:nvPr/>
        </p:nvSpPr>
        <p:spPr>
          <a:xfrm>
            <a:off x="683568" y="873468"/>
            <a:ext cx="191298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dirty="0" err="1"/>
              <a:t>Confusion</a:t>
            </a:r>
            <a:r>
              <a:rPr lang="pl-PL" dirty="0"/>
              <a:t> matrix</a:t>
            </a:r>
          </a:p>
        </p:txBody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B003B8E2-4544-4FD5-A79D-B1A36D84A3F9}"/>
              </a:ext>
            </a:extLst>
          </p:cNvPr>
          <p:cNvSpPr/>
          <p:nvPr/>
        </p:nvSpPr>
        <p:spPr>
          <a:xfrm>
            <a:off x="276045" y="222306"/>
            <a:ext cx="859191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Matching by </a:t>
            </a:r>
            <a:r>
              <a:rPr lang="en-GB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geographical</a:t>
            </a:r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coordinates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D0C07595-889D-41D3-8CE6-D8FFC90AC0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E1B270EE-624A-446E-881F-FB7B7235F2ED}"/>
              </a:ext>
            </a:extLst>
          </p:cNvPr>
          <p:cNvSpPr>
            <a:spLocks/>
          </p:cNvSpPr>
          <p:nvPr/>
        </p:nvSpPr>
        <p:spPr bwMode="auto">
          <a:xfrm>
            <a:off x="8631771" y="6423039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9" name="Symbol zastępczy numeru slajdu 12">
            <a:extLst>
              <a:ext uri="{FF2B5EF4-FFF2-40B4-BE49-F238E27FC236}">
                <a16:creationId xmlns:a16="http://schemas.microsoft.com/office/drawing/2014/main" id="{F0A5ED48-94D5-44FF-93D1-594D86362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1771" y="6358745"/>
            <a:ext cx="418308" cy="365125"/>
          </a:xfrm>
        </p:spPr>
        <p:txBody>
          <a:bodyPr/>
          <a:lstStyle/>
          <a:p>
            <a:fld id="{FD7DBE55-5EED-4947-8B76-3A1B75F909CA}" type="slidenum">
              <a:rPr lang="pl-PL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pl-PL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843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/>
          <p:cNvSpPr>
            <a:spLocks noGrp="1"/>
          </p:cNvSpPr>
          <p:nvPr>
            <p:ph type="title"/>
          </p:nvPr>
        </p:nvSpPr>
        <p:spPr>
          <a:xfrm>
            <a:off x="214282" y="142852"/>
            <a:ext cx="8639175" cy="720000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br>
              <a:rPr lang="pl-PL" sz="2400" dirty="0">
                <a:latin typeface="Arial" pitchFamily="34" charset="0"/>
                <a:ea typeface="Fira Sans" panose="020B0503050000020004" pitchFamily="34" charset="0"/>
                <a:cs typeface="Arial" pitchFamily="34" charset="0"/>
              </a:rPr>
            </a:br>
            <a:endParaRPr lang="pl-PL" sz="24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A487FEA8-B60D-4389-ACE1-B5711A324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1950841"/>
              </p:ext>
            </p:extLst>
          </p:nvPr>
        </p:nvGraphicFramePr>
        <p:xfrm>
          <a:off x="755576" y="1412776"/>
          <a:ext cx="7508530" cy="4228899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94326">
                  <a:extLst>
                    <a:ext uri="{9D8B030D-6E8A-4147-A177-3AD203B41FA5}">
                      <a16:colId xmlns:a16="http://schemas.microsoft.com/office/drawing/2014/main" val="3747556164"/>
                    </a:ext>
                  </a:extLst>
                </a:gridCol>
                <a:gridCol w="1423358">
                  <a:extLst>
                    <a:ext uri="{9D8B030D-6E8A-4147-A177-3AD203B41FA5}">
                      <a16:colId xmlns:a16="http://schemas.microsoft.com/office/drawing/2014/main" val="3494272285"/>
                    </a:ext>
                  </a:extLst>
                </a:gridCol>
                <a:gridCol w="2156604">
                  <a:extLst>
                    <a:ext uri="{9D8B030D-6E8A-4147-A177-3AD203B41FA5}">
                      <a16:colId xmlns:a16="http://schemas.microsoft.com/office/drawing/2014/main" val="1003280730"/>
                    </a:ext>
                  </a:extLst>
                </a:gridCol>
                <a:gridCol w="2234242">
                  <a:extLst>
                    <a:ext uri="{9D8B030D-6E8A-4147-A177-3AD203B41FA5}">
                      <a16:colId xmlns:a16="http://schemas.microsoft.com/office/drawing/2014/main" val="1940190294"/>
                    </a:ext>
                  </a:extLst>
                </a:gridCol>
              </a:tblGrid>
              <a:tr h="452619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</a:rPr>
                        <a:t> </a:t>
                      </a:r>
                      <a:endParaRPr lang="pl-P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</a:rPr>
                        <a:t> </a:t>
                      </a:r>
                      <a:endParaRPr lang="pl-P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2000" dirty="0">
                          <a:effectLst/>
                        </a:rPr>
                        <a:t>Real</a:t>
                      </a:r>
                      <a:endParaRPr lang="pl-PL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182642"/>
                  </a:ext>
                </a:extLst>
              </a:tr>
              <a:tr h="1903674"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All</a:t>
                      </a:r>
                      <a:r>
                        <a:rPr lang="pl-PL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pl-PL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pairs</a:t>
                      </a:r>
                      <a:endParaRPr lang="pl-PL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dirty="0" err="1">
                          <a:effectLst/>
                        </a:rPr>
                        <a:t>Match</a:t>
                      </a:r>
                      <a:r>
                        <a:rPr lang="en-GB" sz="1800" dirty="0">
                          <a:effectLst/>
                        </a:rPr>
                        <a:t> </a:t>
                      </a:r>
                      <a:endParaRPr lang="pl-PL" sz="18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(</a:t>
                      </a:r>
                      <a:r>
                        <a:rPr lang="pl-PL" sz="1800" dirty="0" err="1">
                          <a:effectLst/>
                        </a:rPr>
                        <a:t>object</a:t>
                      </a:r>
                      <a:r>
                        <a:rPr lang="pl-PL" sz="1800" dirty="0">
                          <a:effectLst/>
                        </a:rPr>
                        <a:t> in </a:t>
                      </a:r>
                      <a:r>
                        <a:rPr lang="pl-PL" sz="1800" dirty="0" err="1">
                          <a:effectLst/>
                        </a:rPr>
                        <a:t>survey</a:t>
                      </a:r>
                      <a:r>
                        <a:rPr lang="pl-PL" sz="1800" dirty="0">
                          <a:effectLst/>
                        </a:rPr>
                        <a:t> </a:t>
                      </a:r>
                      <a:r>
                        <a:rPr lang="pl-PL" sz="1800" dirty="0" err="1">
                          <a:effectLst/>
                        </a:rPr>
                        <a:t>frame</a:t>
                      </a:r>
                      <a:r>
                        <a:rPr lang="pl-PL" sz="1800" b="1" dirty="0">
                          <a:effectLst/>
                        </a:rPr>
                        <a:t> and </a:t>
                      </a:r>
                      <a:r>
                        <a:rPr lang="pl-PL" sz="1800" dirty="0" err="1">
                          <a:effectLst/>
                        </a:rPr>
                        <a:t>webscraping</a:t>
                      </a:r>
                      <a:r>
                        <a:rPr lang="en-GB" sz="1800" dirty="0">
                          <a:effectLst/>
                        </a:rPr>
                        <a:t>)</a:t>
                      </a:r>
                      <a:endParaRPr lang="pl-PL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800" dirty="0" err="1">
                          <a:effectLst/>
                        </a:rPr>
                        <a:t>Unmatch</a:t>
                      </a:r>
                      <a:endParaRPr lang="pl-PL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 (</a:t>
                      </a:r>
                      <a:r>
                        <a:rPr lang="pl-PL" sz="1800" dirty="0" err="1">
                          <a:effectLst/>
                        </a:rPr>
                        <a:t>object</a:t>
                      </a:r>
                      <a:r>
                        <a:rPr lang="pl-PL" sz="1800" dirty="0">
                          <a:effectLst/>
                        </a:rPr>
                        <a:t> in </a:t>
                      </a:r>
                      <a:r>
                        <a:rPr lang="pl-PL" sz="1800" dirty="0" err="1">
                          <a:effectLst/>
                        </a:rPr>
                        <a:t>survey</a:t>
                      </a:r>
                      <a:r>
                        <a:rPr lang="pl-PL" sz="1800" dirty="0">
                          <a:effectLst/>
                        </a:rPr>
                        <a:t> </a:t>
                      </a:r>
                      <a:r>
                        <a:rPr lang="pl-PL" sz="1800" dirty="0" err="1">
                          <a:effectLst/>
                        </a:rPr>
                        <a:t>frame</a:t>
                      </a:r>
                      <a:r>
                        <a:rPr lang="pl-PL" sz="1800" b="1" dirty="0">
                          <a:effectLst/>
                        </a:rPr>
                        <a:t> </a:t>
                      </a:r>
                      <a:r>
                        <a:rPr lang="pl-PL" sz="1800" b="1" dirty="0" err="1">
                          <a:effectLst/>
                        </a:rPr>
                        <a:t>or</a:t>
                      </a:r>
                      <a:r>
                        <a:rPr lang="pl-PL" sz="1800" b="1" dirty="0">
                          <a:effectLst/>
                        </a:rPr>
                        <a:t> </a:t>
                      </a:r>
                      <a:r>
                        <a:rPr lang="pl-PL" sz="1800" dirty="0" err="1">
                          <a:effectLst/>
                        </a:rPr>
                        <a:t>webscraping</a:t>
                      </a:r>
                      <a:r>
                        <a:rPr lang="en-GB" sz="1800" dirty="0">
                          <a:effectLst/>
                        </a:rPr>
                        <a:t>)</a:t>
                      </a:r>
                      <a:endParaRPr lang="pl-PL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87448355"/>
                  </a:ext>
                </a:extLst>
              </a:tr>
              <a:tr h="936303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noProof="0" dirty="0">
                          <a:effectLst/>
                        </a:rPr>
                        <a:t>Predicted</a:t>
                      </a:r>
                      <a:endParaRPr lang="en-GB" sz="1200" noProof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dirty="0" err="1">
                          <a:effectLst/>
                        </a:rPr>
                        <a:t>Match</a:t>
                      </a:r>
                      <a:endParaRPr lang="pl-PL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TP = 774</a:t>
                      </a:r>
                    </a:p>
                  </a:txBody>
                  <a:tcPr marL="68580" marR="68580" marT="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FP = 945</a:t>
                      </a:r>
                    </a:p>
                  </a:txBody>
                  <a:tcPr marL="68580" marR="68580" marT="0" marB="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356185"/>
                  </a:ext>
                </a:extLst>
              </a:tr>
              <a:tr h="936303"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dirty="0" err="1">
                          <a:effectLst/>
                        </a:rPr>
                        <a:t>Unmatch</a:t>
                      </a:r>
                      <a:endParaRPr lang="pl-PL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FN = 151</a:t>
                      </a:r>
                    </a:p>
                  </a:txBody>
                  <a:tcPr marL="68580" marR="68580" marT="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TN = 16561</a:t>
                      </a:r>
                    </a:p>
                  </a:txBody>
                  <a:tcPr marL="68580" marR="68580" marT="0" marB="0"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5377912"/>
                  </a:ext>
                </a:extLst>
              </a:tr>
            </a:tbl>
          </a:graphicData>
        </a:graphic>
      </p:graphicFrame>
      <p:sp>
        <p:nvSpPr>
          <p:cNvPr id="6" name="Prostokąt 5">
            <a:extLst>
              <a:ext uri="{FF2B5EF4-FFF2-40B4-BE49-F238E27FC236}">
                <a16:creationId xmlns:a16="http://schemas.microsoft.com/office/drawing/2014/main" id="{B003B8E2-4544-4FD5-A79D-B1A36D84A3F9}"/>
              </a:ext>
            </a:extLst>
          </p:cNvPr>
          <p:cNvSpPr/>
          <p:nvPr/>
        </p:nvSpPr>
        <p:spPr>
          <a:xfrm>
            <a:off x="276045" y="222306"/>
            <a:ext cx="859191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Matching by </a:t>
            </a:r>
            <a:r>
              <a:rPr lang="en-GB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geographical</a:t>
            </a:r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coordinates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CCBAE68C-E3D2-455E-ABD0-07097D89EFD1}"/>
              </a:ext>
            </a:extLst>
          </p:cNvPr>
          <p:cNvSpPr txBox="1"/>
          <p:nvPr/>
        </p:nvSpPr>
        <p:spPr>
          <a:xfrm>
            <a:off x="890965" y="5668280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Accuracy</a:t>
            </a:r>
            <a:r>
              <a:rPr lang="pl-PL" dirty="0"/>
              <a:t>: 0,940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705DDCE1-C558-49FE-8D9F-B9FE336EF2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BB723BB5-7EF4-495B-B310-490EA4E5EBA0}"/>
              </a:ext>
            </a:extLst>
          </p:cNvPr>
          <p:cNvSpPr>
            <a:spLocks/>
          </p:cNvSpPr>
          <p:nvPr/>
        </p:nvSpPr>
        <p:spPr bwMode="auto">
          <a:xfrm>
            <a:off x="8631771" y="6423039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10" name="Symbol zastępczy numeru slajdu 12">
            <a:extLst>
              <a:ext uri="{FF2B5EF4-FFF2-40B4-BE49-F238E27FC236}">
                <a16:creationId xmlns:a16="http://schemas.microsoft.com/office/drawing/2014/main" id="{D320B310-0BC6-4E6C-B8B2-F9F1547E9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1771" y="6358745"/>
            <a:ext cx="418308" cy="365125"/>
          </a:xfrm>
        </p:spPr>
        <p:txBody>
          <a:bodyPr/>
          <a:lstStyle/>
          <a:p>
            <a:fld id="{FD7DBE55-5EED-4947-8B76-3A1B75F909CA}" type="slidenum">
              <a:rPr lang="pl-PL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12</a:t>
            </a:fld>
            <a:endParaRPr lang="pl-PL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EFCBF340-1B23-47A6-B842-5AEBF4B794FC}"/>
              </a:ext>
            </a:extLst>
          </p:cNvPr>
          <p:cNvSpPr txBox="1"/>
          <p:nvPr/>
        </p:nvSpPr>
        <p:spPr>
          <a:xfrm>
            <a:off x="683568" y="1115451"/>
            <a:ext cx="191298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dirty="0" err="1"/>
              <a:t>Confusion</a:t>
            </a:r>
            <a:r>
              <a:rPr lang="pl-PL" dirty="0"/>
              <a:t> matrix</a:t>
            </a:r>
          </a:p>
        </p:txBody>
      </p:sp>
    </p:spTree>
    <p:extLst>
      <p:ext uri="{BB962C8B-B14F-4D97-AF65-F5344CB8AC3E}">
        <p14:creationId xmlns:p14="http://schemas.microsoft.com/office/powerpoint/2010/main" val="291979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52D58A30-0489-4009-B16C-1D46D7095ED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29672" y="908720"/>
          <a:ext cx="8284656" cy="47225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71164">
                  <a:extLst>
                    <a:ext uri="{9D8B030D-6E8A-4147-A177-3AD203B41FA5}">
                      <a16:colId xmlns:a16="http://schemas.microsoft.com/office/drawing/2014/main" val="3088612159"/>
                    </a:ext>
                  </a:extLst>
                </a:gridCol>
                <a:gridCol w="2071164">
                  <a:extLst>
                    <a:ext uri="{9D8B030D-6E8A-4147-A177-3AD203B41FA5}">
                      <a16:colId xmlns:a16="http://schemas.microsoft.com/office/drawing/2014/main" val="2513655777"/>
                    </a:ext>
                  </a:extLst>
                </a:gridCol>
                <a:gridCol w="2071164">
                  <a:extLst>
                    <a:ext uri="{9D8B030D-6E8A-4147-A177-3AD203B41FA5}">
                      <a16:colId xmlns:a16="http://schemas.microsoft.com/office/drawing/2014/main" val="594068262"/>
                    </a:ext>
                  </a:extLst>
                </a:gridCol>
                <a:gridCol w="2071164">
                  <a:extLst>
                    <a:ext uri="{9D8B030D-6E8A-4147-A177-3AD203B41FA5}">
                      <a16:colId xmlns:a16="http://schemas.microsoft.com/office/drawing/2014/main" val="30749778"/>
                    </a:ext>
                  </a:extLst>
                </a:gridCol>
              </a:tblGrid>
              <a:tr h="118063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TP = 774</a:t>
                      </a:r>
                    </a:p>
                  </a:txBody>
                  <a:tcPr marL="68580" marR="68580" marT="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FP = 945</a:t>
                      </a:r>
                    </a:p>
                  </a:txBody>
                  <a:tcPr marL="68580" marR="68580" marT="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Precision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0,450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discovery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rate</a:t>
                      </a:r>
                      <a:endParaRPr lang="pl-PL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0,549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911645"/>
                  </a:ext>
                </a:extLst>
              </a:tr>
              <a:tr h="118063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FN = 151</a:t>
                      </a:r>
                    </a:p>
                  </a:txBody>
                  <a:tcPr marL="68580" marR="68580" marT="0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TN = 16561</a:t>
                      </a:r>
                    </a:p>
                  </a:txBody>
                  <a:tcPr marL="68580" marR="68580" marT="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ommision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rate</a:t>
                      </a:r>
                      <a:endParaRPr lang="pl-PL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0,009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Negative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predictive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value</a:t>
                      </a:r>
                      <a:endParaRPr lang="pl-PL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0,991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95376109"/>
                  </a:ext>
                </a:extLst>
              </a:tr>
              <a:tr h="118063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Recall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(TPR)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0,836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positive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rate</a:t>
                      </a:r>
                      <a:endParaRPr lang="pl-PL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0,054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Positive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likelihood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ratio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15,5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Diagnostic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odds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ratio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89,8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73917238"/>
                  </a:ext>
                </a:extLst>
              </a:tr>
              <a:tr h="118063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negative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rate</a:t>
                      </a:r>
                      <a:endParaRPr lang="pl-PL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0,163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Specificity</a:t>
                      </a:r>
                      <a:endParaRPr lang="pl-PL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0,946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Negative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likelihood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ratio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0,173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</a:t>
                      </a:r>
                      <a:r>
                        <a:rPr lang="pl-PL" sz="1800" kern="1200" baseline="-250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l-PL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score</a:t>
                      </a:r>
                      <a:endParaRPr lang="pl-PL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l-PL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0,094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95349032"/>
                  </a:ext>
                </a:extLst>
              </a:tr>
            </a:tbl>
          </a:graphicData>
        </a:graphic>
      </p:graphicFrame>
      <p:sp>
        <p:nvSpPr>
          <p:cNvPr id="7" name="Tytuł 2">
            <a:extLst>
              <a:ext uri="{FF2B5EF4-FFF2-40B4-BE49-F238E27FC236}">
                <a16:creationId xmlns:a16="http://schemas.microsoft.com/office/drawing/2014/main" id="{3A0598A5-80F8-4BFB-A740-258866D9C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282" y="142852"/>
            <a:ext cx="8639175" cy="720000"/>
          </a:xfrm>
        </p:spPr>
        <p:txBody>
          <a:bodyPr>
            <a:noAutofit/>
          </a:bodyPr>
          <a:lstStyle/>
          <a:p>
            <a:pPr algn="ctr"/>
            <a:r>
              <a:rPr lang="pl-PL" sz="24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Matching by </a:t>
            </a:r>
            <a:r>
              <a:rPr lang="en-GB" sz="24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geographical</a:t>
            </a:r>
            <a:r>
              <a:rPr lang="pl-PL" sz="24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coordinates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E6E37035-E3DF-484C-8EEC-BA510B1283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AE0690A0-EC05-41CD-8156-BF3C39AA7A16}"/>
              </a:ext>
            </a:extLst>
          </p:cNvPr>
          <p:cNvSpPr>
            <a:spLocks/>
          </p:cNvSpPr>
          <p:nvPr/>
        </p:nvSpPr>
        <p:spPr bwMode="auto">
          <a:xfrm>
            <a:off x="8631771" y="6423039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10" name="Symbol zastępczy numeru slajdu 12">
            <a:extLst>
              <a:ext uri="{FF2B5EF4-FFF2-40B4-BE49-F238E27FC236}">
                <a16:creationId xmlns:a16="http://schemas.microsoft.com/office/drawing/2014/main" id="{FF17A521-1020-441E-AE3B-0E65F047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1771" y="6358745"/>
            <a:ext cx="418308" cy="365125"/>
          </a:xfrm>
        </p:spPr>
        <p:txBody>
          <a:bodyPr/>
          <a:lstStyle/>
          <a:p>
            <a:fld id="{FD7DBE55-5EED-4947-8B76-3A1B75F909CA}" type="slidenum">
              <a:rPr lang="pl-PL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13</a:t>
            </a:fld>
            <a:endParaRPr lang="pl-PL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140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5"/>
          <p:cNvSpPr>
            <a:spLocks/>
          </p:cNvSpPr>
          <p:nvPr/>
        </p:nvSpPr>
        <p:spPr bwMode="auto">
          <a:xfrm>
            <a:off x="8624896" y="6366594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53" name="pole tekstowe 52"/>
          <p:cNvSpPr txBox="1"/>
          <p:nvPr/>
        </p:nvSpPr>
        <p:spPr>
          <a:xfrm>
            <a:off x="604094" y="1456886"/>
            <a:ext cx="8274802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pl-PL" sz="21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algn="just">
              <a:spcAft>
                <a:spcPts val="1200"/>
              </a:spcAft>
            </a:pPr>
            <a:endParaRPr lang="pl-PL" sz="20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algn="just"/>
            <a:endParaRPr lang="pl-PL" sz="21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algn="just"/>
            <a:endParaRPr lang="pl-PL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ymbol zastępczy numeru slajdu 1"/>
          <p:cNvSpPr txBox="1">
            <a:spLocks/>
          </p:cNvSpPr>
          <p:nvPr/>
        </p:nvSpPr>
        <p:spPr>
          <a:xfrm>
            <a:off x="6906162" y="630230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l-PL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34FB485-CFF7-4EBC-BE59-1C5DDF7BBD5C}" type="slidenum">
              <a:rPr lang="pl-PL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14</a:t>
            </a:fld>
            <a:endParaRPr lang="pl-PL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Obraz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p:sp>
        <p:nvSpPr>
          <p:cNvPr id="7" name="Symbol zastępczy zawartości 1"/>
          <p:cNvSpPr txBox="1">
            <a:spLocks/>
          </p:cNvSpPr>
          <p:nvPr/>
        </p:nvSpPr>
        <p:spPr>
          <a:xfrm>
            <a:off x="552805" y="1015424"/>
            <a:ext cx="8326091" cy="502261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0975" indent="0">
              <a:lnSpc>
                <a:spcPct val="100000"/>
              </a:lnSpc>
              <a:spcBef>
                <a:spcPct val="20000"/>
              </a:spcBef>
              <a:buClr>
                <a:srgbClr val="C00000"/>
              </a:buClr>
              <a:buSzPct val="80000"/>
              <a:buNone/>
              <a:defRPr/>
            </a:pPr>
            <a:endParaRPr lang="pl-PL" sz="16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466725" indent="-285750">
              <a:lnSpc>
                <a:spcPct val="100000"/>
              </a:lnSpc>
              <a:spcBef>
                <a:spcPct val="20000"/>
              </a:spcBef>
              <a:buClr>
                <a:srgbClr val="C00000"/>
              </a:buClr>
              <a:buSzPct val="80000"/>
              <a:buFont typeface="Wingdings" panose="05000000000000000000" pitchFamily="2" charset="2"/>
              <a:buChar char="§"/>
              <a:defRPr/>
            </a:pPr>
            <a:endParaRPr lang="pl-PL" sz="16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466725" indent="-285750">
              <a:lnSpc>
                <a:spcPct val="100000"/>
              </a:lnSpc>
              <a:spcBef>
                <a:spcPct val="20000"/>
              </a:spcBef>
              <a:buClr>
                <a:srgbClr val="C00000"/>
              </a:buClr>
              <a:buSzPct val="80000"/>
              <a:buFont typeface="Wingdings" panose="05000000000000000000" pitchFamily="2" charset="2"/>
              <a:buChar char="§"/>
              <a:defRPr/>
            </a:pPr>
            <a:endParaRPr lang="pl-PL" sz="16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466725" indent="-285750">
              <a:lnSpc>
                <a:spcPct val="100000"/>
              </a:lnSpc>
              <a:spcBef>
                <a:spcPct val="20000"/>
              </a:spcBef>
              <a:buClr>
                <a:srgbClr val="C00000"/>
              </a:buClr>
              <a:buSzPct val="80000"/>
              <a:buFont typeface="Wingdings" panose="05000000000000000000" pitchFamily="2" charset="2"/>
              <a:buChar char="§"/>
              <a:defRPr/>
            </a:pPr>
            <a:endParaRPr lang="pl-PL" sz="16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466725" indent="-285750">
              <a:lnSpc>
                <a:spcPct val="150000"/>
              </a:lnSpc>
              <a:spcBef>
                <a:spcPct val="20000"/>
              </a:spcBef>
              <a:buClr>
                <a:srgbClr val="C00000"/>
              </a:buClr>
              <a:buSzPct val="80000"/>
              <a:buFont typeface="Wingdings" panose="05000000000000000000" pitchFamily="2" charset="2"/>
              <a:buChar char="§"/>
              <a:defRPr/>
            </a:pPr>
            <a:endParaRPr lang="pl-PL" sz="1600" b="1" i="1" dirty="0">
              <a:solidFill>
                <a:srgbClr val="C00000"/>
              </a:solidFill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361950" indent="-180975">
              <a:lnSpc>
                <a:spcPct val="150000"/>
              </a:lnSpc>
              <a:spcBef>
                <a:spcPct val="20000"/>
              </a:spcBef>
              <a:buClr>
                <a:srgbClr val="C00000"/>
              </a:buClr>
              <a:buSzPct val="80000"/>
              <a:buFont typeface="Wingdings" pitchFamily="2" charset="2"/>
              <a:buChar char="q"/>
              <a:defRPr/>
            </a:pPr>
            <a:endParaRPr lang="pl-PL" sz="1600" b="1" i="1" dirty="0">
              <a:solidFill>
                <a:srgbClr val="C00000"/>
              </a:solidFill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</p:txBody>
      </p:sp>
      <p:sp>
        <p:nvSpPr>
          <p:cNvPr id="14" name="Prostokąt 13"/>
          <p:cNvSpPr/>
          <p:nvPr/>
        </p:nvSpPr>
        <p:spPr>
          <a:xfrm>
            <a:off x="276045" y="222306"/>
            <a:ext cx="859191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R </a:t>
            </a:r>
            <a:r>
              <a:rPr lang="pl-PL" sz="2100" b="1" dirty="0" err="1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packages</a:t>
            </a:r>
            <a:endParaRPr lang="pl-PL" sz="2100" b="1" dirty="0">
              <a:ln/>
              <a:solidFill>
                <a:srgbClr val="001D77"/>
              </a:solidFill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2D822664-5AE5-4EAE-8291-613BA0C664D1}"/>
              </a:ext>
            </a:extLst>
          </p:cNvPr>
          <p:cNvSpPr txBox="1"/>
          <p:nvPr/>
        </p:nvSpPr>
        <p:spPr>
          <a:xfrm>
            <a:off x="741872" y="1190445"/>
            <a:ext cx="741871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i="1" dirty="0" err="1"/>
              <a:t>sp</a:t>
            </a:r>
            <a:r>
              <a:rPr lang="en-GB" i="1" dirty="0"/>
              <a:t>, </a:t>
            </a:r>
            <a:r>
              <a:rPr lang="en-GB" i="1" dirty="0" err="1"/>
              <a:t>rgeos</a:t>
            </a:r>
            <a:r>
              <a:rPr lang="en-GB" i="1" dirty="0"/>
              <a:t> </a:t>
            </a:r>
            <a:r>
              <a:rPr lang="en-GB" dirty="0"/>
              <a:t>–</a:t>
            </a:r>
            <a:r>
              <a:rPr lang="en-GB" i="1" dirty="0"/>
              <a:t> </a:t>
            </a:r>
            <a:r>
              <a:rPr lang="en-GB" dirty="0"/>
              <a:t>working with spatial data e.g. shape</a:t>
            </a:r>
            <a:endParaRPr lang="pl-PL" dirty="0"/>
          </a:p>
          <a:p>
            <a:pPr lvl="0"/>
            <a:r>
              <a:rPr lang="en-GB" i="1" dirty="0"/>
              <a:t>geosphere </a:t>
            </a:r>
            <a:r>
              <a:rPr lang="en-GB" dirty="0"/>
              <a:t>– haversine formula, </a:t>
            </a:r>
            <a:r>
              <a:rPr lang="en-GB" dirty="0" err="1"/>
              <a:t>Vincenty</a:t>
            </a:r>
            <a:r>
              <a:rPr lang="en-GB" dirty="0"/>
              <a:t> formula</a:t>
            </a:r>
            <a:endParaRPr lang="pl-PL" dirty="0"/>
          </a:p>
          <a:p>
            <a:pPr lvl="0"/>
            <a:r>
              <a:rPr lang="pl-PL" i="1" dirty="0" err="1"/>
              <a:t>pracma</a:t>
            </a:r>
            <a:r>
              <a:rPr lang="pl-PL" dirty="0"/>
              <a:t> – </a:t>
            </a:r>
            <a:r>
              <a:rPr lang="en-GB" dirty="0"/>
              <a:t>haversine formula</a:t>
            </a:r>
            <a:endParaRPr lang="pl-PL" dirty="0"/>
          </a:p>
          <a:p>
            <a:pPr lvl="0"/>
            <a:r>
              <a:rPr lang="pl-PL" i="1" dirty="0" err="1"/>
              <a:t>tidyr</a:t>
            </a:r>
            <a:r>
              <a:rPr lang="pl-PL" i="1" dirty="0"/>
              <a:t> </a:t>
            </a:r>
            <a:r>
              <a:rPr lang="pl-PL" dirty="0"/>
              <a:t>-  data </a:t>
            </a:r>
            <a:r>
              <a:rPr lang="pl-PL" dirty="0" err="1"/>
              <a:t>frame</a:t>
            </a:r>
            <a:r>
              <a:rPr lang="pl-PL" dirty="0"/>
              <a:t> </a:t>
            </a:r>
            <a:r>
              <a:rPr lang="pl-PL" dirty="0" err="1"/>
              <a:t>transformations</a:t>
            </a:r>
            <a:r>
              <a:rPr lang="pl-PL" dirty="0"/>
              <a:t> </a:t>
            </a:r>
          </a:p>
          <a:p>
            <a:r>
              <a:rPr lang="pl-PL" i="1" dirty="0" err="1"/>
              <a:t>dplyr</a:t>
            </a:r>
            <a:r>
              <a:rPr lang="pl-PL" i="1" dirty="0"/>
              <a:t> </a:t>
            </a:r>
            <a:r>
              <a:rPr lang="pl-PL" dirty="0"/>
              <a:t>– </a:t>
            </a:r>
            <a:r>
              <a:rPr lang="pl-PL" dirty="0" err="1"/>
              <a:t>pipe</a:t>
            </a:r>
            <a:r>
              <a:rPr lang="pl-PL" dirty="0"/>
              <a:t> operator</a:t>
            </a:r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57311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39" y="154653"/>
            <a:ext cx="1547861" cy="480107"/>
          </a:xfrm>
          <a:prstGeom prst="rect">
            <a:avLst/>
          </a:prstGeom>
        </p:spPr>
      </p:pic>
      <p:sp>
        <p:nvSpPr>
          <p:cNvPr id="8" name="pole tekstowe 7"/>
          <p:cNvSpPr txBox="1"/>
          <p:nvPr/>
        </p:nvSpPr>
        <p:spPr>
          <a:xfrm>
            <a:off x="336073" y="6410741"/>
            <a:ext cx="8446592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l-PL" sz="1200" dirty="0" err="1">
                <a:latin typeface="Fira Sans" panose="020B0503050000020004" pitchFamily="34" charset="0"/>
                <a:ea typeface="Fira Sans" panose="020B0503050000020004" pitchFamily="34" charset="0"/>
              </a:rPr>
              <a:t>Madrit</a:t>
            </a:r>
            <a:r>
              <a:rPr lang="pl-PL" sz="1200" dirty="0">
                <a:latin typeface="Fira Sans" panose="020B0503050000020004" pitchFamily="34" charset="0"/>
                <a:ea typeface="Fira Sans" panose="020B0503050000020004" pitchFamily="34" charset="0"/>
              </a:rPr>
              <a:t>, 7th </a:t>
            </a:r>
            <a:r>
              <a:rPr lang="pl-PL" sz="1200" dirty="0" err="1">
                <a:latin typeface="Fira Sans" panose="020B0503050000020004" pitchFamily="34" charset="0"/>
                <a:ea typeface="Fira Sans" panose="020B0503050000020004" pitchFamily="34" charset="0"/>
              </a:rPr>
              <a:t>July</a:t>
            </a:r>
            <a:r>
              <a:rPr lang="pl-PL" sz="1200" dirty="0">
                <a:latin typeface="Fira Sans" panose="020B0503050000020004" pitchFamily="34" charset="0"/>
                <a:ea typeface="Fira Sans" panose="020B0503050000020004" pitchFamily="34" charset="0"/>
              </a:rPr>
              <a:t> 2023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D0800597-8BCC-4E05-B3A9-CBB34463EFE3}"/>
              </a:ext>
            </a:extLst>
          </p:cNvPr>
          <p:cNvSpPr txBox="1"/>
          <p:nvPr/>
        </p:nvSpPr>
        <p:spPr>
          <a:xfrm>
            <a:off x="156271" y="2488497"/>
            <a:ext cx="889756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l-PL" sz="2400" b="1" dirty="0" err="1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Thank</a:t>
            </a:r>
            <a:r>
              <a:rPr lang="pl-PL" sz="2400" b="1" dirty="0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pl-PL" sz="2400" b="1" dirty="0" err="1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you</a:t>
            </a:r>
            <a:r>
              <a:rPr lang="pl-PL" sz="2400" b="1" dirty="0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for </a:t>
            </a:r>
            <a:r>
              <a:rPr lang="pl-PL" sz="2400" b="1" dirty="0" err="1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your</a:t>
            </a:r>
            <a:r>
              <a:rPr lang="pl-PL" sz="2400" b="1" dirty="0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pl-PL" sz="2400" b="1" dirty="0" err="1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attention</a:t>
            </a:r>
            <a:r>
              <a:rPr lang="pl-PL" sz="2400" b="1" dirty="0">
                <a:solidFill>
                  <a:prstClr val="black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!</a:t>
            </a:r>
            <a:endParaRPr lang="pl-PL" sz="4400" b="1" dirty="0">
              <a:solidFill>
                <a:prstClr val="black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6" name="Podtytuł 2">
            <a:extLst>
              <a:ext uri="{FF2B5EF4-FFF2-40B4-BE49-F238E27FC236}">
                <a16:creationId xmlns:a16="http://schemas.microsoft.com/office/drawing/2014/main" id="{52C64ED7-B296-40E6-B659-315875374288}"/>
              </a:ext>
            </a:extLst>
          </p:cNvPr>
          <p:cNvSpPr txBox="1">
            <a:spLocks/>
          </p:cNvSpPr>
          <p:nvPr/>
        </p:nvSpPr>
        <p:spPr>
          <a:xfrm>
            <a:off x="156271" y="4707827"/>
            <a:ext cx="6858000" cy="12973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800" dirty="0">
                <a:solidFill>
                  <a:srgbClr val="001D77"/>
                </a:solidFill>
              </a:rPr>
              <a:t>Sebastian Wójcik, </a:t>
            </a:r>
            <a:r>
              <a:rPr lang="pl-PL" sz="1800" dirty="0" err="1">
                <a:solidFill>
                  <a:srgbClr val="001D77"/>
                </a:solidFill>
              </a:rPr>
              <a:t>PhD</a:t>
            </a:r>
            <a:endParaRPr lang="pl-PL" sz="1800" dirty="0">
              <a:solidFill>
                <a:srgbClr val="001D77"/>
              </a:solidFill>
            </a:endParaRPr>
          </a:p>
          <a:p>
            <a:r>
              <a:rPr lang="pl-PL" sz="1800" dirty="0">
                <a:solidFill>
                  <a:srgbClr val="001D77"/>
                </a:solidFill>
              </a:rPr>
              <a:t>Statistical Office in Rzeszów</a:t>
            </a:r>
          </a:p>
          <a:p>
            <a:r>
              <a:rPr lang="pl-PL" sz="1800" b="1" dirty="0">
                <a:solidFill>
                  <a:schemeClr val="tx1"/>
                </a:solidFill>
                <a:hlinkClick r:id="rId5"/>
              </a:rPr>
              <a:t>s.wojcik@stat.gov.pl</a:t>
            </a:r>
            <a:endParaRPr lang="pl-PL" sz="1800" b="1" dirty="0">
              <a:solidFill>
                <a:schemeClr val="tx1"/>
              </a:solidFill>
            </a:endParaRPr>
          </a:p>
          <a:p>
            <a:endParaRPr lang="pl-PL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496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5"/>
          <p:cNvSpPr>
            <a:spLocks/>
          </p:cNvSpPr>
          <p:nvPr/>
        </p:nvSpPr>
        <p:spPr bwMode="auto">
          <a:xfrm>
            <a:off x="8624896" y="6366594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16" name="Symbol zastępczy numeru slajdu 1"/>
          <p:cNvSpPr txBox="1">
            <a:spLocks/>
          </p:cNvSpPr>
          <p:nvPr/>
        </p:nvSpPr>
        <p:spPr>
          <a:xfrm>
            <a:off x="6830483" y="629996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l-PL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pic>
        <p:nvPicPr>
          <p:cNvPr id="17" name="Obraz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p:sp>
        <p:nvSpPr>
          <p:cNvPr id="12" name="Prostokąt 11"/>
          <p:cNvSpPr/>
          <p:nvPr/>
        </p:nvSpPr>
        <p:spPr>
          <a:xfrm>
            <a:off x="276045" y="222306"/>
            <a:ext cx="859191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Contents</a:t>
            </a:r>
            <a:endParaRPr lang="en-GB" sz="2100" b="1" dirty="0">
              <a:ln/>
              <a:solidFill>
                <a:srgbClr val="001D77"/>
              </a:solidFill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695424531"/>
              </p:ext>
            </p:extLst>
          </p:nvPr>
        </p:nvGraphicFramePr>
        <p:xfrm>
          <a:off x="1458098" y="137739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C36BD534-674F-4B5D-8490-B9CD94C9E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92EC7-4B9D-428C-9087-B61AD018EF74}" type="slidenum">
              <a:rPr lang="pl-PL" sz="2800" smtClean="0"/>
              <a:t>2</a:t>
            </a:fld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529827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" y="2357306"/>
            <a:ext cx="8631770" cy="3568586"/>
          </a:xfrm>
        </p:spPr>
        <p:txBody>
          <a:bodyPr>
            <a:normAutofit/>
          </a:bodyPr>
          <a:lstStyle/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endParaRPr lang="pl-PL" sz="1800" dirty="0">
              <a:solidFill>
                <a:srgbClr val="FF0000"/>
              </a:solidFill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endParaRPr lang="pl-PL" sz="1800" dirty="0">
              <a:solidFill>
                <a:srgbClr val="FF0000"/>
              </a:solidFill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r>
              <a:rPr lang="pl-PL" sz="1800" b="1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Q: 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How do we check which </a:t>
            </a:r>
            <a:r>
              <a:rPr lang="en-US" sz="1800" dirty="0" err="1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webscraping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objects we already have in the </a:t>
            </a:r>
            <a:r>
              <a:rPr lang="en-GB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survey</a:t>
            </a:r>
            <a: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frame</a:t>
            </a:r>
            <a: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?</a:t>
            </a:r>
            <a:endParaRPr lang="pl-PL" sz="18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endParaRPr lang="pl-PL" sz="1800" dirty="0">
              <a:solidFill>
                <a:srgbClr val="FF0000"/>
              </a:solidFill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r>
              <a:rPr lang="pl-PL" sz="1800" b="1" dirty="0">
                <a:solidFill>
                  <a:srgbClr val="87CB53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A: 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You can use object names, addresses as well as geographical coordinates.</a:t>
            </a:r>
            <a:endParaRPr lang="pl-PL" sz="18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</p:txBody>
      </p:sp>
      <p:sp>
        <p:nvSpPr>
          <p:cNvPr id="11" name="Prostokąt 10"/>
          <p:cNvSpPr/>
          <p:nvPr/>
        </p:nvSpPr>
        <p:spPr>
          <a:xfrm>
            <a:off x="276045" y="222306"/>
            <a:ext cx="859191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Matching of </a:t>
            </a:r>
            <a:r>
              <a:rPr lang="pl-PL" sz="2100" b="1" dirty="0" err="1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accommodation</a:t>
            </a:r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pl-PL" sz="2100" b="1" dirty="0" err="1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establishments</a:t>
            </a:r>
            <a:endParaRPr lang="pl-PL" sz="2100" b="1" dirty="0">
              <a:ln/>
              <a:solidFill>
                <a:srgbClr val="001D77"/>
              </a:solidFill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40C27546-CF8D-4B9D-96EF-857744BDF0D9}"/>
              </a:ext>
            </a:extLst>
          </p:cNvPr>
          <p:cNvSpPr>
            <a:spLocks/>
          </p:cNvSpPr>
          <p:nvPr/>
        </p:nvSpPr>
        <p:spPr bwMode="auto">
          <a:xfrm>
            <a:off x="8631771" y="6423039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14" name="Symbol zastępczy numeru slajdu 12">
            <a:extLst>
              <a:ext uri="{FF2B5EF4-FFF2-40B4-BE49-F238E27FC236}">
                <a16:creationId xmlns:a16="http://schemas.microsoft.com/office/drawing/2014/main" id="{A8482072-3FE8-457E-AFC0-60E75DFDE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1771" y="6358745"/>
            <a:ext cx="418308" cy="365125"/>
          </a:xfrm>
        </p:spPr>
        <p:txBody>
          <a:bodyPr/>
          <a:lstStyle/>
          <a:p>
            <a:fld id="{FD7DBE55-5EED-4947-8B76-3A1B75F909CA}" type="slidenum">
              <a:rPr lang="pl-PL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3</a:t>
            </a:fld>
            <a:endParaRPr lang="pl-PL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08193513-17FF-47B6-9657-2C4ABF29E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0627" y="932108"/>
            <a:ext cx="3512060" cy="228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73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349955" y="2662093"/>
            <a:ext cx="8518000" cy="3263798"/>
          </a:xfrm>
        </p:spPr>
        <p:txBody>
          <a:bodyPr>
            <a:normAutofit/>
          </a:bodyPr>
          <a:lstStyle/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r>
              <a:rPr lang="pl-PL" sz="1800" b="1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Q:</a:t>
            </a:r>
            <a:r>
              <a:rPr lang="pl-PL" sz="1800" b="1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How to use the names and addresses of objects?</a:t>
            </a:r>
            <a:endParaRPr lang="pl-PL" sz="18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r>
              <a:rPr lang="pl-PL" sz="18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A:</a:t>
            </a:r>
            <a:r>
              <a:rPr lang="pl-PL" sz="1800" b="1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Calculate the similarity between names and addresses in the 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survey</a:t>
            </a:r>
            <a: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frame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and the base from </a:t>
            </a:r>
            <a:r>
              <a:rPr lang="en-US" sz="1800" dirty="0" err="1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webscraping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using, for example, the </a:t>
            </a:r>
            <a:r>
              <a:rPr lang="en-US" sz="1800" dirty="0" err="1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Levenshtein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Jaro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-Winkler or Jaccard formula. This is known as a </a:t>
            </a:r>
            <a:r>
              <a:rPr lang="en-US" sz="1800" i="1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fuzzy search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.</a:t>
            </a:r>
            <a:endParaRPr lang="pl-PL" sz="18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r>
              <a:rPr lang="pl-PL" sz="1800" b="1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Q:</a:t>
            </a:r>
            <a:r>
              <a:rPr lang="pl-PL" sz="1800" b="1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And 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what's</a:t>
            </a:r>
            <a: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next</a:t>
            </a:r>
            <a: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?</a:t>
            </a:r>
          </a:p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r>
              <a:rPr lang="pl-PL" sz="1800" b="1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A:</a:t>
            </a:r>
            <a:r>
              <a:rPr lang="pl-PL" sz="1800" b="1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Pair objects with the most similar names or addresses.</a:t>
            </a:r>
            <a:endParaRPr lang="pl-PL" sz="18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</p:txBody>
      </p:sp>
      <p:sp>
        <p:nvSpPr>
          <p:cNvPr id="11" name="Prostokąt 10"/>
          <p:cNvSpPr/>
          <p:nvPr/>
        </p:nvSpPr>
        <p:spPr>
          <a:xfrm>
            <a:off x="276045" y="222306"/>
            <a:ext cx="859191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Matching of </a:t>
            </a:r>
            <a:r>
              <a:rPr lang="pl-PL" sz="2100" b="1" dirty="0" err="1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accommodation</a:t>
            </a:r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pl-PL" sz="2100" b="1" dirty="0" err="1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establishments</a:t>
            </a:r>
            <a:endParaRPr lang="pl-PL" sz="2100" b="1" dirty="0">
              <a:ln/>
              <a:solidFill>
                <a:srgbClr val="001D77"/>
              </a:solidFill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40C27546-CF8D-4B9D-96EF-857744BDF0D9}"/>
              </a:ext>
            </a:extLst>
          </p:cNvPr>
          <p:cNvSpPr>
            <a:spLocks/>
          </p:cNvSpPr>
          <p:nvPr/>
        </p:nvSpPr>
        <p:spPr bwMode="auto">
          <a:xfrm>
            <a:off x="8631771" y="6423039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14" name="Symbol zastępczy numeru slajdu 12">
            <a:extLst>
              <a:ext uri="{FF2B5EF4-FFF2-40B4-BE49-F238E27FC236}">
                <a16:creationId xmlns:a16="http://schemas.microsoft.com/office/drawing/2014/main" id="{A8482072-3FE8-457E-AFC0-60E75DFDE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1771" y="6358745"/>
            <a:ext cx="418308" cy="365125"/>
          </a:xfrm>
        </p:spPr>
        <p:txBody>
          <a:bodyPr/>
          <a:lstStyle/>
          <a:p>
            <a:fld id="{FD7DBE55-5EED-4947-8B76-3A1B75F909CA}" type="slidenum">
              <a:rPr lang="pl-PL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4</a:t>
            </a:fld>
            <a:endParaRPr lang="pl-PL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1B24FB80-4E3C-4F71-A4DD-65BFE47B9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2109" y="637804"/>
            <a:ext cx="3184890" cy="206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100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349955" y="2642532"/>
            <a:ext cx="8274941" cy="3283360"/>
          </a:xfrm>
        </p:spPr>
        <p:txBody>
          <a:bodyPr>
            <a:normAutofit/>
          </a:bodyPr>
          <a:lstStyle/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r>
              <a:rPr lang="en-US" sz="1800" b="1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Q: 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How do I use geographical coordinates?</a:t>
            </a:r>
            <a:endParaRPr lang="pl-PL" sz="18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638175" lvl="1" indent="0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r>
              <a:rPr lang="en-US" sz="1800" b="1" dirty="0">
                <a:solidFill>
                  <a:srgbClr val="87CB53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A: 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Calculate the distance between objects in the operative and base from </a:t>
            </a:r>
            <a:r>
              <a:rPr lang="en-US" sz="1800" dirty="0" err="1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webscraping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using, for example, the </a:t>
            </a:r>
            <a:r>
              <a:rPr lang="en-US" sz="1800" dirty="0" err="1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haversin</a:t>
            </a:r>
            <a: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e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formula or the Vincent</a:t>
            </a:r>
            <a:r>
              <a:rPr lang="pl-PL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y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formula.</a:t>
            </a:r>
            <a:endParaRPr lang="pl-PL" sz="18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r>
              <a:rPr lang="en-US" sz="1800" b="1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Q: 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Can't you use a simpler formula?</a:t>
            </a:r>
            <a:endParaRPr lang="pl-PL" sz="18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  <a:p>
            <a:pPr marL="638175" lvl="1" indent="0" algn="just">
              <a:lnSpc>
                <a:spcPct val="150000"/>
              </a:lnSpc>
              <a:spcBef>
                <a:spcPct val="20000"/>
              </a:spcBef>
              <a:buSzPct val="80000"/>
              <a:buNone/>
              <a:defRPr/>
            </a:pPr>
            <a:r>
              <a:rPr lang="en-US" sz="1800" b="1" dirty="0">
                <a:solidFill>
                  <a:srgbClr val="87CB53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A: 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The larger the country, the greater the discrepancies the 'school' distance formula will generate.</a:t>
            </a:r>
            <a:endParaRPr lang="pl-PL" sz="1800" dirty="0"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</p:txBody>
      </p:sp>
      <p:sp>
        <p:nvSpPr>
          <p:cNvPr id="11" name="Prostokąt 10"/>
          <p:cNvSpPr/>
          <p:nvPr/>
        </p:nvSpPr>
        <p:spPr>
          <a:xfrm>
            <a:off x="276045" y="222306"/>
            <a:ext cx="859191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Matching of </a:t>
            </a:r>
            <a:r>
              <a:rPr lang="pl-PL" sz="2100" b="1" dirty="0" err="1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accommodation</a:t>
            </a:r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pl-PL" sz="2100" b="1" dirty="0" err="1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establishments</a:t>
            </a:r>
            <a:endParaRPr lang="pl-PL" sz="2100" b="1" dirty="0">
              <a:ln/>
              <a:solidFill>
                <a:srgbClr val="001D77"/>
              </a:solidFill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40C27546-CF8D-4B9D-96EF-857744BDF0D9}"/>
              </a:ext>
            </a:extLst>
          </p:cNvPr>
          <p:cNvSpPr>
            <a:spLocks/>
          </p:cNvSpPr>
          <p:nvPr/>
        </p:nvSpPr>
        <p:spPr bwMode="auto">
          <a:xfrm>
            <a:off x="8631771" y="6423039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14" name="Symbol zastępczy numeru slajdu 12">
            <a:extLst>
              <a:ext uri="{FF2B5EF4-FFF2-40B4-BE49-F238E27FC236}">
                <a16:creationId xmlns:a16="http://schemas.microsoft.com/office/drawing/2014/main" id="{A8482072-3FE8-457E-AFC0-60E75DFDE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1771" y="6358745"/>
            <a:ext cx="418308" cy="365125"/>
          </a:xfrm>
        </p:spPr>
        <p:txBody>
          <a:bodyPr/>
          <a:lstStyle/>
          <a:p>
            <a:fld id="{FD7DBE55-5EED-4947-8B76-3A1B75F909CA}" type="slidenum">
              <a:rPr lang="pl-PL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pl-PL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1C69A7D3-D51D-4D47-926E-91EDECACF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2109" y="637804"/>
            <a:ext cx="3184890" cy="206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75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p:sp>
        <p:nvSpPr>
          <p:cNvPr id="11" name="Prostokąt 10"/>
          <p:cNvSpPr/>
          <p:nvPr/>
        </p:nvSpPr>
        <p:spPr>
          <a:xfrm>
            <a:off x="276045" y="222306"/>
            <a:ext cx="859191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Matching by </a:t>
            </a:r>
            <a:r>
              <a:rPr lang="pl-PL" sz="2100" b="1" dirty="0" err="1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geographical</a:t>
            </a:r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coordinates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40C27546-CF8D-4B9D-96EF-857744BDF0D9}"/>
              </a:ext>
            </a:extLst>
          </p:cNvPr>
          <p:cNvSpPr>
            <a:spLocks/>
          </p:cNvSpPr>
          <p:nvPr/>
        </p:nvSpPr>
        <p:spPr bwMode="auto">
          <a:xfrm>
            <a:off x="8631771" y="6423039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14" name="Symbol zastępczy numeru slajdu 12">
            <a:extLst>
              <a:ext uri="{FF2B5EF4-FFF2-40B4-BE49-F238E27FC236}">
                <a16:creationId xmlns:a16="http://schemas.microsoft.com/office/drawing/2014/main" id="{A8482072-3FE8-457E-AFC0-60E75DFDE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1771" y="6358745"/>
            <a:ext cx="418308" cy="365125"/>
          </a:xfrm>
        </p:spPr>
        <p:txBody>
          <a:bodyPr/>
          <a:lstStyle/>
          <a:p>
            <a:fld id="{FD7DBE55-5EED-4947-8B76-3A1B75F909CA}" type="slidenum">
              <a:rPr lang="pl-PL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pl-PL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ED13017-B2BC-49D0-A308-1582F0CE8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948" y="1053302"/>
            <a:ext cx="7402541" cy="4804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1800" b="1" dirty="0">
                <a:latin typeface="Fira Sans" panose="020B0503050000020004" pitchFamily="34" charset="0"/>
                <a:ea typeface="Fira Sans" panose="020B0503050000020004" pitchFamily="34" charset="0"/>
              </a:rPr>
              <a:t>First approach:</a:t>
            </a:r>
          </a:p>
          <a:p>
            <a:r>
              <a:rPr lang="en-AU" sz="1800" dirty="0">
                <a:latin typeface="Fira Sans" panose="020B0503050000020004" pitchFamily="34" charset="0"/>
                <a:ea typeface="Fira Sans" panose="020B0503050000020004" pitchFamily="34" charset="0"/>
              </a:rPr>
              <a:t>Deterministic pairing: we paired objects by coordinates exactly as if they were ID numbers.</a:t>
            </a:r>
          </a:p>
          <a:p>
            <a:r>
              <a:rPr lang="en-AU" sz="1800" dirty="0">
                <a:solidFill>
                  <a:srgbClr val="00B05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The vast majority of paired objects were paired correctly.</a:t>
            </a:r>
            <a:endParaRPr lang="en-AU" sz="1800" dirty="0"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r>
              <a:rPr lang="en-AU" sz="180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But we paired very few objects. Are our survey frames were so bad...?</a:t>
            </a:r>
          </a:p>
          <a:p>
            <a:r>
              <a:rPr lang="en-AU" sz="1800" dirty="0">
                <a:latin typeface="Fira Sans" panose="020B0503050000020004" pitchFamily="34" charset="0"/>
                <a:ea typeface="Fira Sans" panose="020B0503050000020004" pitchFamily="34" charset="0"/>
              </a:rPr>
              <a:t>The geographic coordinates in both sources have a different precision, i.e. the number of decimal places. We have not made some obvious connections.</a:t>
            </a:r>
          </a:p>
          <a:p>
            <a:r>
              <a:rPr lang="en-AU" sz="1800" dirty="0">
                <a:solidFill>
                  <a:srgbClr val="00B05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Let’s make the same precision of geographical coordinates in both data sets.</a:t>
            </a:r>
          </a:p>
          <a:p>
            <a:r>
              <a:rPr lang="en-AU" sz="180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Results improved </a:t>
            </a:r>
            <a:r>
              <a:rPr lang="pl-PL" sz="180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- </a:t>
            </a:r>
            <a:r>
              <a:rPr lang="en-AU" sz="180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but slightly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46616B6-9886-430C-BACC-7FC9FC2AC3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045" y="63780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7114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/>
          <p:cNvSpPr>
            <a:spLocks/>
          </p:cNvSpPr>
          <p:nvPr/>
        </p:nvSpPr>
        <p:spPr bwMode="auto">
          <a:xfrm>
            <a:off x="8635670" y="6423039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prstClr val="black"/>
              </a:solidFill>
            </a:endParaRPr>
          </a:p>
        </p:txBody>
      </p:sp>
      <p:sp>
        <p:nvSpPr>
          <p:cNvPr id="13" name="Symbol zastępczy numeru slajdu 12"/>
          <p:cNvSpPr>
            <a:spLocks noGrp="1"/>
          </p:cNvSpPr>
          <p:nvPr>
            <p:ph type="sldNum" sz="quarter" idx="12"/>
          </p:nvPr>
        </p:nvSpPr>
        <p:spPr>
          <a:xfrm>
            <a:off x="8553568" y="6356351"/>
            <a:ext cx="418308" cy="365125"/>
          </a:xfrm>
        </p:spPr>
        <p:txBody>
          <a:bodyPr/>
          <a:lstStyle/>
          <a:p>
            <a:fld id="{FD7DBE55-5EED-4947-8B76-3A1B75F909CA}" type="slidenum">
              <a:rPr lang="en-GB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GB" sz="12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pole tekstowe 5"/>
          <p:cNvSpPr txBox="1"/>
          <p:nvPr/>
        </p:nvSpPr>
        <p:spPr>
          <a:xfrm>
            <a:off x="229442" y="299911"/>
            <a:ext cx="861892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b="1" dirty="0"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Data linkage methods</a:t>
            </a:r>
          </a:p>
        </p:txBody>
      </p:sp>
      <p:pic>
        <p:nvPicPr>
          <p:cNvPr id="8" name="Obraz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226" y="1821710"/>
            <a:ext cx="6409356" cy="4351648"/>
          </a:xfrm>
          <a:prstGeom prst="rect">
            <a:avLst/>
          </a:prstGeom>
        </p:spPr>
      </p:pic>
      <p:sp>
        <p:nvSpPr>
          <p:cNvPr id="9" name="pole tekstowe 8"/>
          <p:cNvSpPr txBox="1"/>
          <p:nvPr/>
        </p:nvSpPr>
        <p:spPr>
          <a:xfrm>
            <a:off x="229442" y="910513"/>
            <a:ext cx="8742434" cy="793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indent="0" algn="just">
              <a:lnSpc>
                <a:spcPct val="150000"/>
              </a:lnSpc>
            </a:pPr>
            <a:r>
              <a:rPr lang="pl-PL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One </a:t>
            </a:r>
            <a:r>
              <a:rPr lang="en-GB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accommodation establishment</a:t>
            </a:r>
            <a:r>
              <a:rPr lang="pl-PL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 </a:t>
            </a:r>
            <a:r>
              <a:rPr lang="en-GB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can have two different</a:t>
            </a:r>
            <a:r>
              <a:rPr lang="pl-PL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 </a:t>
            </a:r>
            <a:r>
              <a:rPr lang="en-GB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addresses</a:t>
            </a:r>
            <a:r>
              <a:rPr lang="pl-PL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s on </a:t>
            </a:r>
            <a:r>
              <a:rPr lang="en-GB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two different reservation</a:t>
            </a:r>
            <a:r>
              <a:rPr lang="pl-PL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 </a:t>
            </a:r>
            <a:r>
              <a:rPr lang="en-GB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websites</a:t>
            </a:r>
            <a:r>
              <a:rPr lang="pl-PL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.</a:t>
            </a:r>
            <a:r>
              <a:rPr lang="en-GB" sz="1600" dirty="0">
                <a:latin typeface="Fira Sans" panose="020B0503050000020004" pitchFamily="34" charset="0"/>
                <a:ea typeface="Fira Sans" panose="020B0503050000020004" pitchFamily="34" charset="0"/>
                <a:cs typeface="Times New Roman" panose="02020603050405020304" pitchFamily="18" charset="0"/>
              </a:rPr>
              <a:t> </a:t>
            </a:r>
            <a:endParaRPr lang="en-GB" sz="1600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88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p:sp>
        <p:nvSpPr>
          <p:cNvPr id="11" name="Prostokąt 10"/>
          <p:cNvSpPr/>
          <p:nvPr/>
        </p:nvSpPr>
        <p:spPr>
          <a:xfrm>
            <a:off x="276045" y="222306"/>
            <a:ext cx="859191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Matching by </a:t>
            </a:r>
            <a:r>
              <a:rPr lang="pl-PL" sz="2100" b="1" dirty="0" err="1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geographical</a:t>
            </a:r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coordinates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40C27546-CF8D-4B9D-96EF-857744BDF0D9}"/>
              </a:ext>
            </a:extLst>
          </p:cNvPr>
          <p:cNvSpPr>
            <a:spLocks/>
          </p:cNvSpPr>
          <p:nvPr/>
        </p:nvSpPr>
        <p:spPr bwMode="auto">
          <a:xfrm>
            <a:off x="8631771" y="6423039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14" name="Symbol zastępczy numeru slajdu 12">
            <a:extLst>
              <a:ext uri="{FF2B5EF4-FFF2-40B4-BE49-F238E27FC236}">
                <a16:creationId xmlns:a16="http://schemas.microsoft.com/office/drawing/2014/main" id="{A8482072-3FE8-457E-AFC0-60E75DFDE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1771" y="6358745"/>
            <a:ext cx="418308" cy="365125"/>
          </a:xfrm>
        </p:spPr>
        <p:txBody>
          <a:bodyPr/>
          <a:lstStyle/>
          <a:p>
            <a:fld id="{FD7DBE55-5EED-4947-8B76-3A1B75F909CA}" type="slidenum">
              <a:rPr lang="pl-PL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pl-PL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ED13017-B2BC-49D0-A308-1582F0CE8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948" y="1053302"/>
            <a:ext cx="4903839" cy="4804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b="1" dirty="0">
                <a:latin typeface="Fira Sans" panose="020B0503050000020004" pitchFamily="34" charset="0"/>
                <a:ea typeface="Fira Sans" panose="020B0503050000020004" pitchFamily="34" charset="0"/>
              </a:rPr>
              <a:t>Second </a:t>
            </a:r>
            <a:r>
              <a:rPr lang="pl-PL" sz="1800" b="1" dirty="0" err="1">
                <a:latin typeface="Fira Sans" panose="020B0503050000020004" pitchFamily="34" charset="0"/>
                <a:ea typeface="Fira Sans" panose="020B0503050000020004" pitchFamily="34" charset="0"/>
              </a:rPr>
              <a:t>approach</a:t>
            </a:r>
            <a:r>
              <a:rPr lang="pl-PL" sz="1800" b="1" dirty="0">
                <a:latin typeface="Fira Sans" panose="020B0503050000020004" pitchFamily="34" charset="0"/>
                <a:ea typeface="Fira Sans" panose="020B05030500000200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Pairing by distance: we pair</a:t>
            </a:r>
            <a:r>
              <a:rPr lang="pl-PL" sz="1800" dirty="0" err="1">
                <a:latin typeface="Fira Sans" panose="020B0503050000020004" pitchFamily="34" charset="0"/>
                <a:ea typeface="Fira Sans" panose="020B0503050000020004" pitchFamily="34" charset="0"/>
              </a:rPr>
              <a:t>ed</a:t>
            </a:r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 the objects closest to each other by coordinates</a:t>
            </a:r>
            <a:endParaRPr lang="pl-PL" sz="1800" dirty="0"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r>
              <a:rPr lang="en-US" sz="180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It </a:t>
            </a:r>
            <a:r>
              <a:rPr lang="pl-PL" sz="1800" dirty="0" err="1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match</a:t>
            </a:r>
            <a:r>
              <a:rPr lang="en-US" sz="180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ed objects several </a:t>
            </a:r>
            <a:r>
              <a:rPr lang="en-GB" sz="180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kilometres</a:t>
            </a:r>
            <a:r>
              <a:rPr lang="en-US" sz="180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apart. These are obvious mis</a:t>
            </a:r>
            <a:r>
              <a:rPr lang="pl-PL" sz="1800" dirty="0" err="1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matche</a:t>
            </a:r>
            <a:r>
              <a:rPr lang="en-US" sz="1800" dirty="0">
                <a:solidFill>
                  <a:srgbClr val="FF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s.</a:t>
            </a:r>
            <a:endParaRPr lang="pl-PL" sz="1800" dirty="0">
              <a:solidFill>
                <a:srgbClr val="FF0000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  <a:p>
            <a:r>
              <a:rPr lang="en-US" sz="1800" dirty="0">
                <a:solidFill>
                  <a:srgbClr val="00B05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Let's set a critical distance value. If the nearest object from the survey frame is more than the critical value away - no connection. Let's start with 30 m</a:t>
            </a:r>
            <a:r>
              <a:rPr lang="pl-PL" sz="1800" dirty="0">
                <a:solidFill>
                  <a:srgbClr val="00B05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.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46616B6-9886-430C-BACC-7FC9FC2AC3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045" y="63780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  <p:pic>
        <p:nvPicPr>
          <p:cNvPr id="8" name="Obraz 7" descr="mapka2 ul">
            <a:extLst>
              <a:ext uri="{FF2B5EF4-FFF2-40B4-BE49-F238E27FC236}">
                <a16:creationId xmlns:a16="http://schemas.microsoft.com/office/drawing/2014/main" id="{D8B3CEB9-0A52-40C1-A168-E684544AF3D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883" y="2405036"/>
            <a:ext cx="3548042" cy="35165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02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5" y="6180983"/>
            <a:ext cx="1547861" cy="4801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Symbol zastępczy zawartości 1"/>
              <p:cNvSpPr>
                <a:spLocks noGrp="1"/>
              </p:cNvSpPr>
              <p:nvPr>
                <p:ph idx="1"/>
              </p:nvPr>
            </p:nvSpPr>
            <p:spPr>
              <a:xfrm>
                <a:off x="349955" y="4286515"/>
                <a:ext cx="8274942" cy="1883865"/>
              </a:xfrm>
            </p:spPr>
            <p:txBody>
              <a:bodyPr>
                <a:normAutofit fontScale="77500" lnSpcReduction="20000"/>
              </a:bodyPr>
              <a:lstStyle/>
              <a:p>
                <a:pPr marL="0" lvl="1" indent="0" algn="just">
                  <a:lnSpc>
                    <a:spcPct val="150000"/>
                  </a:lnSpc>
                  <a:spcBef>
                    <a:spcPct val="20000"/>
                  </a:spcBef>
                  <a:buClr>
                    <a:srgbClr val="C00000"/>
                  </a:buClr>
                  <a:buSzPct val="80000"/>
                  <a:buNone/>
                  <a:defRPr/>
                </a:pPr>
                <a:r>
                  <a:rPr lang="en-US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The coordinates are given as a pair (latitude, longitude).</a:t>
                </a:r>
                <a:endParaRPr lang="pl-PL" sz="1600" dirty="0">
                  <a:latin typeface="Fira Sans" panose="020B0503050000020004" pitchFamily="34" charset="0"/>
                  <a:ea typeface="Fira Sans" panose="020B0503050000020004" pitchFamily="34" charset="0"/>
                  <a:cs typeface="Arial" panose="020B0604020202020204" pitchFamily="34" charset="0"/>
                </a:endParaRPr>
              </a:p>
              <a:p>
                <a:pPr marL="0" lvl="1" indent="0" algn="just">
                  <a:lnSpc>
                    <a:spcPct val="150000"/>
                  </a:lnSpc>
                  <a:spcBef>
                    <a:spcPct val="20000"/>
                  </a:spcBef>
                  <a:buClr>
                    <a:srgbClr val="C00000"/>
                  </a:buClr>
                  <a:buSzPct val="80000"/>
                  <a:buNone/>
                  <a:defRPr/>
                </a:pPr>
                <a:r>
                  <a:rPr lang="en-US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The red points have coordinates</a:t>
                </a:r>
                <a:r>
                  <a:rPr lang="pl-PL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 (</a:t>
                </a:r>
                <a:r>
                  <a:rPr lang="pl-PL" sz="1600" dirty="0">
                    <a:solidFill>
                      <a:srgbClr val="FF0000"/>
                    </a:solidFill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0,20</a:t>
                </a:r>
                <a:r>
                  <a:rPr lang="pl-PL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) and (</a:t>
                </a:r>
                <a:r>
                  <a:rPr lang="pl-PL" sz="1600" dirty="0">
                    <a:solidFill>
                      <a:srgbClr val="FF0000"/>
                    </a:solidFill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0,40</a:t>
                </a:r>
                <a:r>
                  <a:rPr lang="pl-PL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). </a:t>
                </a:r>
              </a:p>
              <a:p>
                <a:pPr marL="0" lvl="1" indent="0" algn="just">
                  <a:lnSpc>
                    <a:spcPct val="150000"/>
                  </a:lnSpc>
                  <a:spcBef>
                    <a:spcPct val="20000"/>
                  </a:spcBef>
                  <a:buClr>
                    <a:srgbClr val="C00000"/>
                  </a:buClr>
                  <a:buSzPct val="80000"/>
                  <a:buNone/>
                  <a:defRPr/>
                </a:pPr>
                <a:r>
                  <a:rPr lang="en-US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The </a:t>
                </a:r>
                <a:r>
                  <a:rPr lang="en-GB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green</a:t>
                </a:r>
                <a:r>
                  <a:rPr lang="pl-PL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points have coordinates</a:t>
                </a:r>
                <a:r>
                  <a:rPr lang="pl-PL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 (</a:t>
                </a:r>
                <a:r>
                  <a:rPr lang="pl-PL" sz="1600" dirty="0">
                    <a:solidFill>
                      <a:srgbClr val="00B050"/>
                    </a:solidFill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60,20</a:t>
                </a:r>
                <a:r>
                  <a:rPr lang="pl-PL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) and (</a:t>
                </a:r>
                <a:r>
                  <a:rPr lang="pl-PL" sz="1600" dirty="0">
                    <a:solidFill>
                      <a:srgbClr val="00B050"/>
                    </a:solidFill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60,40</a:t>
                </a:r>
                <a:r>
                  <a:rPr lang="pl-PL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).</a:t>
                </a:r>
              </a:p>
              <a:p>
                <a:pPr marL="0" lvl="1" indent="0" algn="just">
                  <a:lnSpc>
                    <a:spcPct val="150000"/>
                  </a:lnSpc>
                  <a:spcBef>
                    <a:spcPct val="20000"/>
                  </a:spcBef>
                  <a:buClr>
                    <a:srgbClr val="C00000"/>
                  </a:buClr>
                  <a:buSzPct val="80000"/>
                  <a:buNone/>
                  <a:defRPr/>
                </a:pPr>
                <a:r>
                  <a:rPr lang="en-US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If this were a Cartesian system as we know it from </a:t>
                </a:r>
                <a:r>
                  <a:rPr lang="en-US" sz="1600" dirty="0" err="1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schoo</a:t>
                </a:r>
                <a:r>
                  <a:rPr lang="pl-PL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l  </a:t>
                </a:r>
                <a14:m>
                  <m:oMath xmlns:m="http://schemas.openxmlformats.org/officeDocument/2006/math">
                    <m:r>
                      <a:rPr lang="pl-PL" sz="1600" b="0" i="1" smtClean="0">
                        <a:latin typeface="Cambria Math" panose="02040503050406030204" pitchFamily="18" charset="0"/>
                        <a:ea typeface="Fira Sans" panose="020B0503050000020004" pitchFamily="34" charset="0"/>
                        <a:cs typeface="Arial" panose="020B0604020202020204" pitchFamily="34" charset="0"/>
                      </a:rPr>
                      <m:t>𝑑</m:t>
                    </m:r>
                    <m:d>
                      <m:dPr>
                        <m:ctrlPr>
                          <a:rPr lang="pl-PL" sz="1600" b="0" i="1" smtClean="0">
                            <a:latin typeface="Cambria Math" panose="02040503050406030204" pitchFamily="18" charset="0"/>
                            <a:ea typeface="Fira Sans" panose="020B05030500000200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pl-PL" sz="1600" b="0" i="1" smtClean="0">
                            <a:latin typeface="Cambria Math" panose="02040503050406030204" pitchFamily="18" charset="0"/>
                            <a:ea typeface="Fira Sans" panose="020B0503050000020004" pitchFamily="34" charset="0"/>
                            <a:cs typeface="Arial" panose="020B0604020202020204" pitchFamily="34" charset="0"/>
                          </a:rPr>
                          <m:t>𝐴</m:t>
                        </m:r>
                        <m:r>
                          <a:rPr lang="pl-PL" sz="1600" b="0" i="1" smtClean="0">
                            <a:latin typeface="Cambria Math" panose="02040503050406030204" pitchFamily="18" charset="0"/>
                            <a:ea typeface="Fira Sans" panose="020B0503050000020004" pitchFamily="34" charset="0"/>
                            <a:cs typeface="Arial" panose="020B0604020202020204" pitchFamily="34" charset="0"/>
                          </a:rPr>
                          <m:t>,</m:t>
                        </m:r>
                        <m:r>
                          <a:rPr lang="pl-PL" sz="1600" b="0" i="1" smtClean="0">
                            <a:latin typeface="Cambria Math" panose="02040503050406030204" pitchFamily="18" charset="0"/>
                            <a:ea typeface="Fira Sans" panose="020B0503050000020004" pitchFamily="34" charset="0"/>
                            <a:cs typeface="Arial" panose="020B0604020202020204" pitchFamily="34" charset="0"/>
                          </a:rPr>
                          <m:t>𝐵</m:t>
                        </m:r>
                      </m:e>
                    </m:d>
                    <m:r>
                      <a:rPr lang="pl-PL" sz="1600" b="0" i="1" smtClean="0">
                        <a:latin typeface="Cambria Math" panose="02040503050406030204" pitchFamily="18" charset="0"/>
                        <a:ea typeface="Fira Sans" panose="020B0503050000020004" pitchFamily="34" charset="0"/>
                        <a:cs typeface="Arial" panose="020B0604020202020204" pitchFamily="34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pl-PL" sz="1600" b="0" i="1" smtClean="0">
                            <a:latin typeface="Cambria Math" panose="02040503050406030204" pitchFamily="18" charset="0"/>
                            <a:ea typeface="Fira Sans" panose="020B0503050000020004" pitchFamily="34" charset="0"/>
                            <a:cs typeface="Arial" panose="020B0604020202020204" pitchFamily="34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pl-PL" sz="1600" b="0" i="1" smtClean="0">
                                <a:latin typeface="Cambria Math" panose="02040503050406030204" pitchFamily="18" charset="0"/>
                                <a:ea typeface="Fira Sans" panose="020B0503050000020004" pitchFamily="34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pl-PL" sz="1600" b="0" i="1" smtClean="0">
                                <a:latin typeface="Cambria Math" panose="02040503050406030204" pitchFamily="18" charset="0"/>
                                <a:ea typeface="Fira Sans" panose="020B0503050000020004" pitchFamily="34" charset="0"/>
                                <a:cs typeface="Arial" panose="020B0604020202020204" pitchFamily="34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  <m:t>𝐴</m:t>
                                </m:r>
                              </m:sub>
                            </m:sSub>
                            <m:r>
                              <a:rPr lang="pl-PL" sz="1600" b="0" i="1" smtClean="0">
                                <a:latin typeface="Cambria Math" panose="02040503050406030204" pitchFamily="18" charset="0"/>
                                <a:ea typeface="Fira Sans" panose="020B0503050000020004" pitchFamily="34" charset="0"/>
                                <a:cs typeface="Arial" panose="020B0604020202020204" pitchFamily="34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  <m:t>𝐵</m:t>
                                </m:r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  <m:t>)</m:t>
                                </m:r>
                              </m:sub>
                            </m:sSub>
                          </m:e>
                          <m:sup>
                            <m:r>
                              <a:rPr lang="pl-PL" sz="1600" b="0" i="1" smtClean="0">
                                <a:latin typeface="Cambria Math" panose="02040503050406030204" pitchFamily="18" charset="0"/>
                                <a:ea typeface="Fira Sans" panose="020B0503050000020004" pitchFamily="34" charset="0"/>
                                <a:cs typeface="Arial" panose="020B0604020202020204" pitchFamily="34" charset="0"/>
                              </a:rPr>
                              <m:t>2</m:t>
                            </m:r>
                          </m:sup>
                        </m:sSup>
                        <m:r>
                          <a:rPr lang="pl-PL" sz="1600" b="0" i="1" smtClean="0">
                            <a:latin typeface="Cambria Math" panose="02040503050406030204" pitchFamily="18" charset="0"/>
                            <a:ea typeface="Fira Sans" panose="020B0503050000020004" pitchFamily="34" charset="0"/>
                            <a:cs typeface="Arial" panose="020B0604020202020204" pitchFamily="34" charset="0"/>
                          </a:rPr>
                          <m:t>−</m:t>
                        </m:r>
                        <m:sSup>
                          <m:sSupPr>
                            <m:ctrlPr>
                              <a:rPr lang="pl-PL" sz="1600" b="0" i="1" smtClean="0">
                                <a:latin typeface="Cambria Math" panose="02040503050406030204" pitchFamily="18" charset="0"/>
                                <a:ea typeface="Fira Sans" panose="020B0503050000020004" pitchFamily="34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pl-PL" sz="1600" b="0" i="1" smtClean="0">
                                <a:latin typeface="Cambria Math" panose="02040503050406030204" pitchFamily="18" charset="0"/>
                                <a:ea typeface="Fira Sans" panose="020B0503050000020004" pitchFamily="34" charset="0"/>
                                <a:cs typeface="Arial" panose="020B0604020202020204" pitchFamily="34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  <m:t>𝐴</m:t>
                                </m:r>
                              </m:sub>
                            </m:sSub>
                            <m:r>
                              <a:rPr lang="pl-PL" sz="1600" b="0" i="1" smtClean="0">
                                <a:latin typeface="Cambria Math" panose="02040503050406030204" pitchFamily="18" charset="0"/>
                                <a:ea typeface="Fira Sans" panose="020B0503050000020004" pitchFamily="34" charset="0"/>
                                <a:cs typeface="Arial" panose="020B0604020202020204" pitchFamily="34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  <a:ea typeface="Fira Sans" panose="020B0503050000020004" pitchFamily="34" charset="0"/>
                                    <a:cs typeface="Arial" panose="020B0604020202020204" pitchFamily="34" charset="0"/>
                                  </a:rPr>
                                  <m:t>𝐵</m:t>
                                </m:r>
                              </m:sub>
                            </m:sSub>
                            <m:r>
                              <a:rPr lang="pl-PL" sz="1600" b="0" i="1" smtClean="0">
                                <a:latin typeface="Cambria Math" panose="02040503050406030204" pitchFamily="18" charset="0"/>
                                <a:ea typeface="Fira Sans" panose="020B0503050000020004" pitchFamily="34" charset="0"/>
                                <a:cs typeface="Arial" panose="020B0604020202020204" pitchFamily="34" charset="0"/>
                              </a:rPr>
                              <m:t>  )</m:t>
                            </m:r>
                          </m:e>
                          <m:sup>
                            <m:r>
                              <a:rPr lang="pl-PL" sz="1600" b="0" i="1" smtClean="0">
                                <a:latin typeface="Cambria Math" panose="02040503050406030204" pitchFamily="18" charset="0"/>
                                <a:ea typeface="Fira Sans" panose="020B0503050000020004" pitchFamily="34" charset="0"/>
                                <a:cs typeface="Arial" panose="020B0604020202020204" pitchFamily="34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r>
                  <a:rPr lang="en-US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 the distance between the red points would be the same as between the green points. And this is not the case</a:t>
                </a:r>
                <a:r>
                  <a:rPr lang="pl-PL" sz="1600" dirty="0">
                    <a:latin typeface="Fira Sans" panose="020B0503050000020004" pitchFamily="34" charset="0"/>
                    <a:ea typeface="Fira Sans" panose="020B0503050000020004" pitchFamily="34" charset="0"/>
                    <a:cs typeface="Arial" panose="020B0604020202020204" pitchFamily="3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2" name="Symbol zastępczy zawartości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49955" y="4286515"/>
                <a:ext cx="8274942" cy="1883865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Prostokąt 10"/>
          <p:cNvSpPr/>
          <p:nvPr/>
        </p:nvSpPr>
        <p:spPr>
          <a:xfrm>
            <a:off x="244653" y="73790"/>
            <a:ext cx="859191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Matching of </a:t>
            </a:r>
            <a:r>
              <a:rPr lang="pl-PL" sz="2100" b="1" dirty="0" err="1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accommodation</a:t>
            </a:r>
            <a:r>
              <a:rPr lang="pl-PL" sz="2100" b="1" dirty="0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 </a:t>
            </a:r>
            <a:r>
              <a:rPr lang="pl-PL" sz="2100" b="1" dirty="0" err="1">
                <a:ln/>
                <a:solidFill>
                  <a:srgbClr val="001D77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ial" panose="020B0604020202020204" pitchFamily="34" charset="0"/>
              </a:rPr>
              <a:t>establishments</a:t>
            </a:r>
            <a:endParaRPr lang="pl-PL" sz="2100" b="1" dirty="0">
              <a:ln/>
              <a:solidFill>
                <a:srgbClr val="001D77"/>
              </a:solidFill>
              <a:latin typeface="Fira Sans" panose="020B05030500000200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40C27546-CF8D-4B9D-96EF-857744BDF0D9}"/>
              </a:ext>
            </a:extLst>
          </p:cNvPr>
          <p:cNvSpPr>
            <a:spLocks/>
          </p:cNvSpPr>
          <p:nvPr/>
        </p:nvSpPr>
        <p:spPr bwMode="auto">
          <a:xfrm>
            <a:off x="8631771" y="6423039"/>
            <a:ext cx="508000" cy="236538"/>
          </a:xfrm>
          <a:custGeom>
            <a:avLst/>
            <a:gdLst>
              <a:gd name="T0" fmla="*/ 2799 w 2850"/>
              <a:gd name="T1" fmla="*/ 2 h 1326"/>
              <a:gd name="T2" fmla="*/ 2850 w 2850"/>
              <a:gd name="T3" fmla="*/ 0 h 1326"/>
              <a:gd name="T4" fmla="*/ 2850 w 2850"/>
              <a:gd name="T5" fmla="*/ 1326 h 1326"/>
              <a:gd name="T6" fmla="*/ 2799 w 2850"/>
              <a:gd name="T7" fmla="*/ 1324 h 1326"/>
              <a:gd name="T8" fmla="*/ 2799 w 2850"/>
              <a:gd name="T9" fmla="*/ 1326 h 1326"/>
              <a:gd name="T10" fmla="*/ 663 w 2850"/>
              <a:gd name="T11" fmla="*/ 1326 h 1326"/>
              <a:gd name="T12" fmla="*/ 0 w 2850"/>
              <a:gd name="T13" fmla="*/ 663 h 1326"/>
              <a:gd name="T14" fmla="*/ 663 w 2850"/>
              <a:gd name="T15" fmla="*/ 0 h 1326"/>
              <a:gd name="T16" fmla="*/ 713 w 2850"/>
              <a:gd name="T17" fmla="*/ 2 h 1326"/>
              <a:gd name="T18" fmla="*/ 2799 w 2850"/>
              <a:gd name="T19" fmla="*/ 2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50" h="1326">
                <a:moveTo>
                  <a:pt x="2799" y="2"/>
                </a:moveTo>
                <a:lnTo>
                  <a:pt x="2850" y="0"/>
                </a:lnTo>
                <a:lnTo>
                  <a:pt x="2850" y="1326"/>
                </a:lnTo>
                <a:lnTo>
                  <a:pt x="2799" y="1324"/>
                </a:lnTo>
                <a:lnTo>
                  <a:pt x="2799" y="1326"/>
                </a:lnTo>
                <a:lnTo>
                  <a:pt x="663" y="1326"/>
                </a:lnTo>
                <a:cubicBezTo>
                  <a:pt x="297" y="1326"/>
                  <a:pt x="0" y="1029"/>
                  <a:pt x="0" y="663"/>
                </a:cubicBezTo>
                <a:cubicBezTo>
                  <a:pt x="0" y="297"/>
                  <a:pt x="297" y="0"/>
                  <a:pt x="663" y="0"/>
                </a:cubicBezTo>
                <a:cubicBezTo>
                  <a:pt x="680" y="0"/>
                  <a:pt x="697" y="1"/>
                  <a:pt x="713" y="2"/>
                </a:cubicBezTo>
                <a:lnTo>
                  <a:pt x="2799" y="2"/>
                </a:lnTo>
                <a:close/>
              </a:path>
            </a:pathLst>
          </a:custGeom>
          <a:solidFill>
            <a:srgbClr val="001D7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>
              <a:solidFill>
                <a:prstClr val="black"/>
              </a:solidFill>
            </a:endParaRPr>
          </a:p>
        </p:txBody>
      </p:sp>
      <p:sp>
        <p:nvSpPr>
          <p:cNvPr id="14" name="Symbol zastępczy numeru slajdu 12">
            <a:extLst>
              <a:ext uri="{FF2B5EF4-FFF2-40B4-BE49-F238E27FC236}">
                <a16:creationId xmlns:a16="http://schemas.microsoft.com/office/drawing/2014/main" id="{A8482072-3FE8-457E-AFC0-60E75DFDE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1771" y="6358745"/>
            <a:ext cx="418308" cy="365125"/>
          </a:xfrm>
        </p:spPr>
        <p:txBody>
          <a:bodyPr/>
          <a:lstStyle/>
          <a:p>
            <a:fld id="{FD7DBE55-5EED-4947-8B76-3A1B75F909CA}" type="slidenum">
              <a:rPr lang="pl-PL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pl-PL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136A987A-72A7-477B-BCCB-A9B0641229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816" y="535720"/>
            <a:ext cx="5572120" cy="3823821"/>
          </a:xfrm>
          <a:prstGeom prst="rect">
            <a:avLst/>
          </a:prstGeom>
        </p:spPr>
      </p:pic>
      <p:sp>
        <p:nvSpPr>
          <p:cNvPr id="16" name="Owal 15">
            <a:extLst>
              <a:ext uri="{FF2B5EF4-FFF2-40B4-BE49-F238E27FC236}">
                <a16:creationId xmlns:a16="http://schemas.microsoft.com/office/drawing/2014/main" id="{4E3D9AAE-7CF1-4297-B20B-2E38758AAF86}"/>
              </a:ext>
            </a:extLst>
          </p:cNvPr>
          <p:cNvSpPr/>
          <p:nvPr/>
        </p:nvSpPr>
        <p:spPr>
          <a:xfrm>
            <a:off x="4752109" y="3429000"/>
            <a:ext cx="118319" cy="10351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0C75789E-6F4E-47AE-B53E-88F17CC4BDCD}"/>
              </a:ext>
            </a:extLst>
          </p:cNvPr>
          <p:cNvSpPr/>
          <p:nvPr/>
        </p:nvSpPr>
        <p:spPr>
          <a:xfrm>
            <a:off x="4391893" y="2291442"/>
            <a:ext cx="118319" cy="10351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AC28F99C-CFED-43A8-A305-9971A974475B}"/>
              </a:ext>
            </a:extLst>
          </p:cNvPr>
          <p:cNvSpPr/>
          <p:nvPr/>
        </p:nvSpPr>
        <p:spPr>
          <a:xfrm>
            <a:off x="4269198" y="3429000"/>
            <a:ext cx="118319" cy="10351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Owal 19">
            <a:extLst>
              <a:ext uri="{FF2B5EF4-FFF2-40B4-BE49-F238E27FC236}">
                <a16:creationId xmlns:a16="http://schemas.microsoft.com/office/drawing/2014/main" id="{6471088D-45B6-4AD1-ACB3-D30B5D50A814}"/>
              </a:ext>
            </a:extLst>
          </p:cNvPr>
          <p:cNvSpPr/>
          <p:nvPr/>
        </p:nvSpPr>
        <p:spPr>
          <a:xfrm>
            <a:off x="4624716" y="2291030"/>
            <a:ext cx="118319" cy="10351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16221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 animBg="1"/>
      <p:bldP spid="17" grpId="0" animBg="1"/>
      <p:bldP spid="18" grpId="0" animBg="1"/>
      <p:bldP spid="20" grpId="0" animBg="1"/>
    </p:bldLst>
  </p:timing>
</p:sld>
</file>

<file path=ppt/theme/theme1.xml><?xml version="1.0" encoding="utf-8"?>
<a:theme xmlns:a="http://schemas.openxmlformats.org/drawingml/2006/main" name="Motyw pakietu Offic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7199</TotalTime>
  <Words>794</Words>
  <Application>Microsoft Office PowerPoint</Application>
  <PresentationFormat>Pokaz na ekranie (4:3)</PresentationFormat>
  <Paragraphs>151</Paragraphs>
  <Slides>15</Slides>
  <Notes>2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15</vt:i4>
      </vt:variant>
    </vt:vector>
  </HeadingPairs>
  <TitlesOfParts>
    <vt:vector size="23" baseType="lpstr">
      <vt:lpstr>Arial</vt:lpstr>
      <vt:lpstr>Cambria Math</vt:lpstr>
      <vt:lpstr>Calibri</vt:lpstr>
      <vt:lpstr>Fira Sans</vt:lpstr>
      <vt:lpstr>Times New Roman</vt:lpstr>
      <vt:lpstr>Wingdings</vt:lpstr>
      <vt:lpstr>Calibri Light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 </vt:lpstr>
      <vt:lpstr> </vt:lpstr>
      <vt:lpstr>Matching by geographical coordinates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Bartoszewicz Marek</dc:creator>
  <cp:lastModifiedBy>Wójcik Sebastian</cp:lastModifiedBy>
  <cp:revision>591</cp:revision>
  <cp:lastPrinted>2018-05-14T12:08:58Z</cp:lastPrinted>
  <dcterms:created xsi:type="dcterms:W3CDTF">2018-01-16T11:44:09Z</dcterms:created>
  <dcterms:modified xsi:type="dcterms:W3CDTF">2023-05-31T12:25:26Z</dcterms:modified>
</cp:coreProperties>
</file>

<file path=docProps/thumbnail.jpeg>
</file>